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900" r:id="rId3"/>
    <p:sldId id="928" r:id="rId4"/>
    <p:sldId id="929" r:id="rId5"/>
    <p:sldId id="930" r:id="rId6"/>
    <p:sldId id="921" r:id="rId7"/>
    <p:sldId id="925" r:id="rId8"/>
    <p:sldId id="926" r:id="rId9"/>
    <p:sldId id="927" r:id="rId10"/>
    <p:sldId id="913" r:id="rId11"/>
    <p:sldId id="914" r:id="rId12"/>
    <p:sldId id="915" r:id="rId13"/>
    <p:sldId id="923" r:id="rId14"/>
    <p:sldId id="931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id="{1CF99958-50E0-4E2A-9B81-95C481EDC9BE}" name="기본 구역">
          <p14:sldIdLst>
            <p14:sldId id="900"/>
            <p14:sldId id="928"/>
            <p14:sldId id="929"/>
            <p14:sldId id="930"/>
            <p14:sldId id="921"/>
            <p14:sldId id="925"/>
            <p14:sldId id="926"/>
            <p14:sldId id="927"/>
            <p14:sldId id="913"/>
            <p14:sldId id="914"/>
            <p14:sldId id="915"/>
            <p14:sldId id="923"/>
            <p14:sldId id="931"/>
          </p14:sldIdLst>
        </p14:section>
      </p14:sectionLst>
    </p:ext>
  </p:extLst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7217" autoAdjust="0"/>
    <p:restoredTop sz="94660"/>
  </p:normalViewPr>
  <p:slideViewPr>
    <p:cSldViewPr snapToGrid="0">
      <p:cViewPr>
        <p:scale>
          <a:sx n="120" d="100"/>
          <a:sy n="120" d="100"/>
        </p:scale>
        <p:origin x="-306" y="-108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presProps" Target="presProps.xml"  /><Relationship Id="rId17" Type="http://schemas.openxmlformats.org/officeDocument/2006/relationships/viewProps" Target="viewProps.xml"  /><Relationship Id="rId18" Type="http://schemas.openxmlformats.org/officeDocument/2006/relationships/theme" Target="theme/theme1.xml"  /><Relationship Id="rId19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344573DB-C948-4B5D-941A-A1CABE713E2D}" type="datetime1">
              <a:rPr lang="ko-KR" altLang="en-US"/>
              <a:pPr lvl="0">
                <a:defRPr/>
              </a:pPr>
              <a:t>2023-07-26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87D851C-11A4-4EFF-AB8C-BE0F5C3D9B0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5584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9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0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i="1">
                <a:solidFill>
                  <a:srgbClr val="0000ff"/>
                </a:solidFill>
              </a:rPr>
              <a:t>※  (</a:t>
            </a:r>
            <a:r>
              <a:rPr lang="ko-KR" altLang="en-US" sz="1200" i="1">
                <a:solidFill>
                  <a:srgbClr val="0000ff"/>
                </a:solidFill>
              </a:rPr>
              <a:t>작성요령</a:t>
            </a:r>
            <a:r>
              <a:rPr lang="en-US" altLang="ko-KR" sz="1200" i="1">
                <a:solidFill>
                  <a:srgbClr val="0000ff"/>
                </a:solidFill>
              </a:rPr>
              <a:t>)  1.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개선하게 된 내</a:t>
            </a:r>
            <a:r>
              <a:rPr lang="en-US" altLang="ko-KR" sz="1200" i="1">
                <a:solidFill>
                  <a:srgbClr val="0000ff"/>
                </a:solidFill>
              </a:rPr>
              <a:t>· </a:t>
            </a:r>
            <a:r>
              <a:rPr lang="ko-KR" altLang="en-US" sz="1200" i="1">
                <a:solidFill>
                  <a:srgbClr val="0000ff"/>
                </a:solidFill>
              </a:rPr>
              <a:t>외적 동기</a:t>
            </a:r>
            <a:r>
              <a:rPr lang="en-US" altLang="ko-KR" sz="1200" i="1">
                <a:solidFill>
                  <a:srgbClr val="0000ff"/>
                </a:solidFill>
              </a:rPr>
              <a:t> </a:t>
            </a:r>
            <a:r>
              <a:rPr lang="ko-KR" altLang="en-US" sz="1200" i="1">
                <a:solidFill>
                  <a:srgbClr val="0000ff"/>
                </a:solidFill>
              </a:rPr>
              <a:t>및 목적</a:t>
            </a:r>
            <a:br>
              <a:rPr lang="en-US" altLang="ko-KR" sz="1200" i="1">
                <a:solidFill>
                  <a:srgbClr val="0000ff"/>
                </a:solidFill>
              </a:rPr>
            </a:br>
            <a:r>
              <a:rPr lang="en-US" altLang="ko-KR" sz="1200" i="1">
                <a:solidFill>
                  <a:srgbClr val="0000ff"/>
                </a:solidFill>
              </a:rPr>
              <a:t>                   2. 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개선의 필요성과 문제점에 대한 해결 방안 등 기술</a:t>
            </a:r>
            <a:endParaRPr lang="ko-KR" altLang="en-US" sz="1200" i="1">
              <a:solidFill>
                <a:srgbClr val="0000ff"/>
              </a:solidFill>
            </a:endParaRP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E0FE9D1-64BB-4B58-A316-798037F3317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555585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i="1">
                <a:solidFill>
                  <a:srgbClr val="0000ff"/>
                </a:solidFill>
              </a:rPr>
              <a:t>※  (</a:t>
            </a:r>
            <a:r>
              <a:rPr lang="ko-KR" altLang="en-US" sz="1200" i="1">
                <a:solidFill>
                  <a:srgbClr val="0000ff"/>
                </a:solidFill>
              </a:rPr>
              <a:t>작성요령</a:t>
            </a:r>
            <a:r>
              <a:rPr lang="en-US" altLang="ko-KR" sz="1200" i="1">
                <a:solidFill>
                  <a:srgbClr val="0000ff"/>
                </a:solidFill>
              </a:rPr>
              <a:t>)  1.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개선하게 된 내</a:t>
            </a:r>
            <a:r>
              <a:rPr lang="en-US" altLang="ko-KR" sz="1200" i="1">
                <a:solidFill>
                  <a:srgbClr val="0000ff"/>
                </a:solidFill>
              </a:rPr>
              <a:t>· </a:t>
            </a:r>
            <a:r>
              <a:rPr lang="ko-KR" altLang="en-US" sz="1200" i="1">
                <a:solidFill>
                  <a:srgbClr val="0000ff"/>
                </a:solidFill>
              </a:rPr>
              <a:t>외적 동기</a:t>
            </a:r>
            <a:r>
              <a:rPr lang="en-US" altLang="ko-KR" sz="1200" i="1">
                <a:solidFill>
                  <a:srgbClr val="0000ff"/>
                </a:solidFill>
              </a:rPr>
              <a:t> </a:t>
            </a:r>
            <a:r>
              <a:rPr lang="ko-KR" altLang="en-US" sz="1200" i="1">
                <a:solidFill>
                  <a:srgbClr val="0000ff"/>
                </a:solidFill>
              </a:rPr>
              <a:t>및 목적</a:t>
            </a:r>
            <a:br>
              <a:rPr lang="en-US" altLang="ko-KR" sz="1200" i="1">
                <a:solidFill>
                  <a:srgbClr val="0000ff"/>
                </a:solidFill>
              </a:rPr>
            </a:br>
            <a:r>
              <a:rPr lang="en-US" altLang="ko-KR" sz="1200" i="1">
                <a:solidFill>
                  <a:srgbClr val="0000ff"/>
                </a:solidFill>
              </a:rPr>
              <a:t>                   2. 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개선의 필요성과 문제점에 대한 해결 방안 등 기술</a:t>
            </a:r>
            <a:endParaRPr lang="ko-KR" altLang="en-US" sz="1200" i="1">
              <a:solidFill>
                <a:srgbClr val="0000ff"/>
              </a:solidFill>
            </a:endParaRP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E0FE9D1-64BB-4B58-A316-798037F3317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8726"/>
      </p:ext>
    </p:extLst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i="1">
                <a:solidFill>
                  <a:srgbClr val="0000ff"/>
                </a:solidFill>
              </a:rPr>
              <a:t>※  (</a:t>
            </a:r>
            <a:r>
              <a:rPr lang="ko-KR" altLang="en-US" sz="1200" i="1">
                <a:solidFill>
                  <a:srgbClr val="0000ff"/>
                </a:solidFill>
              </a:rPr>
              <a:t>작성요령</a:t>
            </a:r>
            <a:r>
              <a:rPr lang="en-US" altLang="ko-KR" sz="1200" i="1">
                <a:solidFill>
                  <a:srgbClr val="0000ff"/>
                </a:solidFill>
              </a:rPr>
              <a:t>)  1.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개선하게 된 내</a:t>
            </a:r>
            <a:r>
              <a:rPr lang="en-US" altLang="ko-KR" sz="1200" i="1">
                <a:solidFill>
                  <a:srgbClr val="0000ff"/>
                </a:solidFill>
              </a:rPr>
              <a:t>· </a:t>
            </a:r>
            <a:r>
              <a:rPr lang="ko-KR" altLang="en-US" sz="1200" i="1">
                <a:solidFill>
                  <a:srgbClr val="0000ff"/>
                </a:solidFill>
              </a:rPr>
              <a:t>외적 동기</a:t>
            </a:r>
            <a:r>
              <a:rPr lang="en-US" altLang="ko-KR" sz="1200" i="1">
                <a:solidFill>
                  <a:srgbClr val="0000ff"/>
                </a:solidFill>
              </a:rPr>
              <a:t> </a:t>
            </a:r>
            <a:r>
              <a:rPr lang="ko-KR" altLang="en-US" sz="1200" i="1">
                <a:solidFill>
                  <a:srgbClr val="0000ff"/>
                </a:solidFill>
              </a:rPr>
              <a:t>및 목적</a:t>
            </a:r>
            <a:br>
              <a:rPr lang="en-US" altLang="ko-KR" sz="1200" i="1">
                <a:solidFill>
                  <a:srgbClr val="0000ff"/>
                </a:solidFill>
              </a:rPr>
            </a:br>
            <a:r>
              <a:rPr lang="en-US" altLang="ko-KR" sz="1200" i="1">
                <a:solidFill>
                  <a:srgbClr val="0000ff"/>
                </a:solidFill>
              </a:rPr>
              <a:t>                   2. 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개선의 필요성과 문제점에 대한 해결 방안 등 기술</a:t>
            </a:r>
            <a:endParaRPr lang="ko-KR" altLang="en-US" sz="1200" i="1">
              <a:solidFill>
                <a:srgbClr val="0000ff"/>
              </a:solidFill>
            </a:endParaRP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E0FE9D1-64BB-4B58-A316-798037F33176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5167923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i="1">
                <a:solidFill>
                  <a:srgbClr val="0000ff"/>
                </a:solidFill>
              </a:rPr>
              <a:t>※  (</a:t>
            </a:r>
            <a:r>
              <a:rPr lang="ko-KR" altLang="en-US" sz="1200" i="1">
                <a:solidFill>
                  <a:srgbClr val="0000ff"/>
                </a:solidFill>
              </a:rPr>
              <a:t>작성요령</a:t>
            </a:r>
            <a:r>
              <a:rPr lang="en-US" altLang="ko-KR" sz="1200" i="1">
                <a:solidFill>
                  <a:srgbClr val="0000ff"/>
                </a:solidFill>
              </a:rPr>
              <a:t>)  1.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개선하게 된 내</a:t>
            </a:r>
            <a:r>
              <a:rPr lang="en-US" altLang="ko-KR" sz="1200" i="1">
                <a:solidFill>
                  <a:srgbClr val="0000ff"/>
                </a:solidFill>
              </a:rPr>
              <a:t>· </a:t>
            </a:r>
            <a:r>
              <a:rPr lang="ko-KR" altLang="en-US" sz="1200" i="1">
                <a:solidFill>
                  <a:srgbClr val="0000ff"/>
                </a:solidFill>
              </a:rPr>
              <a:t>외적 동기</a:t>
            </a:r>
            <a:r>
              <a:rPr lang="en-US" altLang="ko-KR" sz="1200" i="1">
                <a:solidFill>
                  <a:srgbClr val="0000ff"/>
                </a:solidFill>
              </a:rPr>
              <a:t> </a:t>
            </a:r>
            <a:r>
              <a:rPr lang="ko-KR" altLang="en-US" sz="1200" i="1">
                <a:solidFill>
                  <a:srgbClr val="0000ff"/>
                </a:solidFill>
              </a:rPr>
              <a:t>및 목적</a:t>
            </a:r>
            <a:br>
              <a:rPr lang="en-US" altLang="ko-KR" sz="1200" i="1">
                <a:solidFill>
                  <a:srgbClr val="0000ff"/>
                </a:solidFill>
              </a:rPr>
            </a:br>
            <a:r>
              <a:rPr lang="en-US" altLang="ko-KR" sz="1200" i="1">
                <a:solidFill>
                  <a:srgbClr val="0000ff"/>
                </a:solidFill>
              </a:rPr>
              <a:t>                   2. 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개선의 필요성과 문제점에 대한 해결 방안 등 기술</a:t>
            </a:r>
            <a:endParaRPr lang="ko-KR" altLang="en-US" sz="1200" i="1">
              <a:solidFill>
                <a:srgbClr val="0000ff"/>
              </a:solidFill>
            </a:endParaRP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E0FE9D1-64BB-4B58-A316-798037F33176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9396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i="1" dirty="0">
                <a:solidFill>
                  <a:srgbClr val="0000FF"/>
                </a:solidFill>
              </a:rPr>
              <a:t>※  (</a:t>
            </a:r>
            <a:r>
              <a:rPr lang="ko-KR" altLang="en-US" sz="1200" i="1" dirty="0">
                <a:solidFill>
                  <a:srgbClr val="0000FF"/>
                </a:solidFill>
              </a:rPr>
              <a:t>작성요령</a:t>
            </a:r>
            <a:r>
              <a:rPr lang="en-US" altLang="ko-KR" sz="1200" i="1" dirty="0">
                <a:solidFill>
                  <a:srgbClr val="0000FF"/>
                </a:solidFill>
              </a:rPr>
              <a:t>)  1.</a:t>
            </a:r>
            <a:r>
              <a:rPr lang="ko-KR" altLang="en-US" sz="1200" i="1" dirty="0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 dirty="0">
                <a:solidFill>
                  <a:srgbClr val="0000FF"/>
                </a:solidFill>
              </a:rPr>
              <a:t>/</a:t>
            </a:r>
            <a:r>
              <a:rPr lang="ko-KR" altLang="en-US" sz="1200" i="1" dirty="0">
                <a:solidFill>
                  <a:srgbClr val="0000FF"/>
                </a:solidFill>
              </a:rPr>
              <a:t>개선하게 된 내</a:t>
            </a:r>
            <a:r>
              <a:rPr lang="en-US" altLang="ko-KR" sz="1200" i="1" dirty="0">
                <a:solidFill>
                  <a:srgbClr val="0000FF"/>
                </a:solidFill>
              </a:rPr>
              <a:t>· </a:t>
            </a:r>
            <a:r>
              <a:rPr lang="ko-KR" altLang="en-US" sz="1200" i="1" dirty="0">
                <a:solidFill>
                  <a:srgbClr val="0000FF"/>
                </a:solidFill>
              </a:rPr>
              <a:t>외적 동기</a:t>
            </a:r>
            <a:r>
              <a:rPr lang="en-US" altLang="ko-KR" sz="1200" i="1" dirty="0">
                <a:solidFill>
                  <a:srgbClr val="0000FF"/>
                </a:solidFill>
              </a:rPr>
              <a:t> </a:t>
            </a:r>
            <a:r>
              <a:rPr lang="ko-KR" altLang="en-US" sz="1200" i="1" dirty="0">
                <a:solidFill>
                  <a:srgbClr val="0000FF"/>
                </a:solidFill>
              </a:rPr>
              <a:t>및 목적</a:t>
            </a:r>
            <a:r>
              <a:rPr lang="en-US" altLang="ko-KR" sz="1200" i="1" dirty="0">
                <a:solidFill>
                  <a:srgbClr val="0000FF"/>
                </a:solidFill>
              </a:rPr>
              <a:t/>
            </a:r>
            <a:br>
              <a:rPr lang="en-US" altLang="ko-KR" sz="1200" i="1" dirty="0">
                <a:solidFill>
                  <a:srgbClr val="0000FF"/>
                </a:solidFill>
              </a:rPr>
            </a:br>
            <a:r>
              <a:rPr lang="en-US" altLang="ko-KR" sz="1200" i="1" dirty="0">
                <a:solidFill>
                  <a:srgbClr val="0000FF"/>
                </a:solidFill>
              </a:rPr>
              <a:t>                   2. </a:t>
            </a:r>
            <a:r>
              <a:rPr lang="ko-KR" altLang="en-US" sz="1200" i="1" dirty="0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 dirty="0">
                <a:solidFill>
                  <a:srgbClr val="0000FF"/>
                </a:solidFill>
              </a:rPr>
              <a:t>/</a:t>
            </a:r>
            <a:r>
              <a:rPr lang="ko-KR" altLang="en-US" sz="1200" i="1" dirty="0">
                <a:solidFill>
                  <a:srgbClr val="0000FF"/>
                </a:solidFill>
              </a:rPr>
              <a:t>개선의 필요성과 문제점에 대한 해결 방안 등 기술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E0FE9D1-64BB-4B58-A316-798037F3317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085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i="1" dirty="0">
                <a:solidFill>
                  <a:srgbClr val="0000FF"/>
                </a:solidFill>
              </a:rPr>
              <a:t>※  (</a:t>
            </a:r>
            <a:r>
              <a:rPr lang="ko-KR" altLang="en-US" sz="1200" i="1" dirty="0">
                <a:solidFill>
                  <a:srgbClr val="0000FF"/>
                </a:solidFill>
              </a:rPr>
              <a:t>작성요령</a:t>
            </a:r>
            <a:r>
              <a:rPr lang="en-US" altLang="ko-KR" sz="1200" i="1" dirty="0">
                <a:solidFill>
                  <a:srgbClr val="0000FF"/>
                </a:solidFill>
              </a:rPr>
              <a:t>)  1.</a:t>
            </a:r>
            <a:r>
              <a:rPr lang="ko-KR" altLang="en-US" sz="1200" i="1" dirty="0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 dirty="0">
                <a:solidFill>
                  <a:srgbClr val="0000FF"/>
                </a:solidFill>
              </a:rPr>
              <a:t>/</a:t>
            </a:r>
            <a:r>
              <a:rPr lang="ko-KR" altLang="en-US" sz="1200" i="1" dirty="0">
                <a:solidFill>
                  <a:srgbClr val="0000FF"/>
                </a:solidFill>
              </a:rPr>
              <a:t>개선하게 된 내</a:t>
            </a:r>
            <a:r>
              <a:rPr lang="en-US" altLang="ko-KR" sz="1200" i="1" dirty="0">
                <a:solidFill>
                  <a:srgbClr val="0000FF"/>
                </a:solidFill>
              </a:rPr>
              <a:t>· </a:t>
            </a:r>
            <a:r>
              <a:rPr lang="ko-KR" altLang="en-US" sz="1200" i="1" dirty="0">
                <a:solidFill>
                  <a:srgbClr val="0000FF"/>
                </a:solidFill>
              </a:rPr>
              <a:t>외적 동기</a:t>
            </a:r>
            <a:r>
              <a:rPr lang="en-US" altLang="ko-KR" sz="1200" i="1" dirty="0">
                <a:solidFill>
                  <a:srgbClr val="0000FF"/>
                </a:solidFill>
              </a:rPr>
              <a:t> </a:t>
            </a:r>
            <a:r>
              <a:rPr lang="ko-KR" altLang="en-US" sz="1200" i="1" dirty="0">
                <a:solidFill>
                  <a:srgbClr val="0000FF"/>
                </a:solidFill>
              </a:rPr>
              <a:t>및 목적</a:t>
            </a:r>
            <a:r>
              <a:rPr lang="en-US" altLang="ko-KR" sz="1200" i="1" dirty="0">
                <a:solidFill>
                  <a:srgbClr val="0000FF"/>
                </a:solidFill>
              </a:rPr>
              <a:t/>
            </a:r>
            <a:br>
              <a:rPr lang="en-US" altLang="ko-KR" sz="1200" i="1" dirty="0">
                <a:solidFill>
                  <a:srgbClr val="0000FF"/>
                </a:solidFill>
              </a:rPr>
            </a:br>
            <a:r>
              <a:rPr lang="en-US" altLang="ko-KR" sz="1200" i="1" dirty="0">
                <a:solidFill>
                  <a:srgbClr val="0000FF"/>
                </a:solidFill>
              </a:rPr>
              <a:t>                   2. </a:t>
            </a:r>
            <a:r>
              <a:rPr lang="ko-KR" altLang="en-US" sz="1200" i="1" dirty="0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 dirty="0">
                <a:solidFill>
                  <a:srgbClr val="0000FF"/>
                </a:solidFill>
              </a:rPr>
              <a:t>/</a:t>
            </a:r>
            <a:r>
              <a:rPr lang="ko-KR" altLang="en-US" sz="1200" i="1" dirty="0">
                <a:solidFill>
                  <a:srgbClr val="0000FF"/>
                </a:solidFill>
              </a:rPr>
              <a:t>개선의 필요성과 문제점에 대한 해결 방안 등 기술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E0FE9D1-64BB-4B58-A316-798037F3317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085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i="1" dirty="0">
                <a:solidFill>
                  <a:srgbClr val="0000FF"/>
                </a:solidFill>
              </a:rPr>
              <a:t>※  (</a:t>
            </a:r>
            <a:r>
              <a:rPr lang="ko-KR" altLang="en-US" sz="1200" i="1" dirty="0">
                <a:solidFill>
                  <a:srgbClr val="0000FF"/>
                </a:solidFill>
              </a:rPr>
              <a:t>작성요령</a:t>
            </a:r>
            <a:r>
              <a:rPr lang="en-US" altLang="ko-KR" sz="1200" i="1" dirty="0">
                <a:solidFill>
                  <a:srgbClr val="0000FF"/>
                </a:solidFill>
              </a:rPr>
              <a:t>)  1.</a:t>
            </a:r>
            <a:r>
              <a:rPr lang="ko-KR" altLang="en-US" sz="1200" i="1" dirty="0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 dirty="0">
                <a:solidFill>
                  <a:srgbClr val="0000FF"/>
                </a:solidFill>
              </a:rPr>
              <a:t>/</a:t>
            </a:r>
            <a:r>
              <a:rPr lang="ko-KR" altLang="en-US" sz="1200" i="1" dirty="0">
                <a:solidFill>
                  <a:srgbClr val="0000FF"/>
                </a:solidFill>
              </a:rPr>
              <a:t>개선하게 된 내</a:t>
            </a:r>
            <a:r>
              <a:rPr lang="en-US" altLang="ko-KR" sz="1200" i="1" dirty="0">
                <a:solidFill>
                  <a:srgbClr val="0000FF"/>
                </a:solidFill>
              </a:rPr>
              <a:t>· </a:t>
            </a:r>
            <a:r>
              <a:rPr lang="ko-KR" altLang="en-US" sz="1200" i="1" dirty="0">
                <a:solidFill>
                  <a:srgbClr val="0000FF"/>
                </a:solidFill>
              </a:rPr>
              <a:t>외적 동기</a:t>
            </a:r>
            <a:r>
              <a:rPr lang="en-US" altLang="ko-KR" sz="1200" i="1" dirty="0">
                <a:solidFill>
                  <a:srgbClr val="0000FF"/>
                </a:solidFill>
              </a:rPr>
              <a:t> </a:t>
            </a:r>
            <a:r>
              <a:rPr lang="ko-KR" altLang="en-US" sz="1200" i="1" dirty="0">
                <a:solidFill>
                  <a:srgbClr val="0000FF"/>
                </a:solidFill>
              </a:rPr>
              <a:t>및 목적</a:t>
            </a:r>
            <a:r>
              <a:rPr lang="en-US" altLang="ko-KR" sz="1200" i="1" dirty="0">
                <a:solidFill>
                  <a:srgbClr val="0000FF"/>
                </a:solidFill>
              </a:rPr>
              <a:t/>
            </a:r>
            <a:br>
              <a:rPr lang="en-US" altLang="ko-KR" sz="1200" i="1" dirty="0">
                <a:solidFill>
                  <a:srgbClr val="0000FF"/>
                </a:solidFill>
              </a:rPr>
            </a:br>
            <a:r>
              <a:rPr lang="en-US" altLang="ko-KR" sz="1200" i="1" dirty="0">
                <a:solidFill>
                  <a:srgbClr val="0000FF"/>
                </a:solidFill>
              </a:rPr>
              <a:t>                   2. </a:t>
            </a:r>
            <a:r>
              <a:rPr lang="ko-KR" altLang="en-US" sz="1200" i="1" dirty="0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 dirty="0">
                <a:solidFill>
                  <a:srgbClr val="0000FF"/>
                </a:solidFill>
              </a:rPr>
              <a:t>/</a:t>
            </a:r>
            <a:r>
              <a:rPr lang="ko-KR" altLang="en-US" sz="1200" i="1" dirty="0">
                <a:solidFill>
                  <a:srgbClr val="0000FF"/>
                </a:solidFill>
              </a:rPr>
              <a:t>개선의 필요성과 문제점에 대한 해결 방안 등 기술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E0FE9D1-64BB-4B58-A316-798037F3317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085370"/>
      </p:ext>
    </p:extLst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i="1">
                <a:solidFill>
                  <a:srgbClr val="0000ff"/>
                </a:solidFill>
              </a:rPr>
              <a:t>※  (</a:t>
            </a:r>
            <a:r>
              <a:rPr lang="ko-KR" altLang="en-US" sz="1200" i="1">
                <a:solidFill>
                  <a:srgbClr val="0000ff"/>
                </a:solidFill>
              </a:rPr>
              <a:t>작성요령</a:t>
            </a:r>
            <a:r>
              <a:rPr lang="en-US" altLang="ko-KR" sz="1200" i="1">
                <a:solidFill>
                  <a:srgbClr val="0000ff"/>
                </a:solidFill>
              </a:rPr>
              <a:t>)  1.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개선하게 된 내</a:t>
            </a:r>
            <a:r>
              <a:rPr lang="en-US" altLang="ko-KR" sz="1200" i="1">
                <a:solidFill>
                  <a:srgbClr val="0000ff"/>
                </a:solidFill>
              </a:rPr>
              <a:t>· </a:t>
            </a:r>
            <a:r>
              <a:rPr lang="ko-KR" altLang="en-US" sz="1200" i="1">
                <a:solidFill>
                  <a:srgbClr val="0000ff"/>
                </a:solidFill>
              </a:rPr>
              <a:t>외적 동기</a:t>
            </a:r>
            <a:r>
              <a:rPr lang="en-US" altLang="ko-KR" sz="1200" i="1">
                <a:solidFill>
                  <a:srgbClr val="0000ff"/>
                </a:solidFill>
              </a:rPr>
              <a:t> </a:t>
            </a:r>
            <a:r>
              <a:rPr lang="ko-KR" altLang="en-US" sz="1200" i="1">
                <a:solidFill>
                  <a:srgbClr val="0000ff"/>
                </a:solidFill>
              </a:rPr>
              <a:t>및 목적</a:t>
            </a:r>
            <a:br>
              <a:rPr lang="en-US" altLang="ko-KR" sz="1200" i="1">
                <a:solidFill>
                  <a:srgbClr val="0000ff"/>
                </a:solidFill>
              </a:rPr>
            </a:br>
            <a:r>
              <a:rPr lang="en-US" altLang="ko-KR" sz="1200" i="1">
                <a:solidFill>
                  <a:srgbClr val="0000ff"/>
                </a:solidFill>
              </a:rPr>
              <a:t>                   2. </a:t>
            </a:r>
            <a:r>
              <a:rPr lang="ko-KR" altLang="en-US" sz="1200" i="1">
                <a:solidFill>
                  <a:srgbClr val="0000ff"/>
                </a:solidFill>
              </a:rPr>
              <a:t>제품 또는 서비스를 개발</a:t>
            </a:r>
            <a:r>
              <a:rPr lang="en-US" altLang="ko-KR" sz="1200" i="1">
                <a:solidFill>
                  <a:srgbClr val="0000ff"/>
                </a:solidFill>
              </a:rPr>
              <a:t>/</a:t>
            </a:r>
            <a:r>
              <a:rPr lang="ko-KR" altLang="en-US" sz="1200" i="1">
                <a:solidFill>
                  <a:srgbClr val="0000ff"/>
                </a:solidFill>
              </a:rPr>
              <a:t>개선의 필요성과 문제점에 대한 해결 방안 등 기술</a:t>
            </a:r>
            <a:endParaRPr lang="ko-KR" altLang="en-US" sz="1200" i="1">
              <a:solidFill>
                <a:srgbClr val="0000ff"/>
              </a:solidFill>
            </a:endParaRP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E0FE9D1-64BB-4B58-A316-798037F3317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13653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815FE22-2871-010D-747F-D25725D32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그림 9" descr="텍스트, 전자기기, 컴퓨터이(가) 표시된 사진  자동 생성된 설명"/>
          <p:cNvPicPr>
            <a:picLocks noChangeAspect="1"/>
          </p:cNvPicPr>
          <p:nvPr userDrawn="1"/>
        </p:nvPicPr>
        <p:blipFill rotWithShape="1">
          <a:blip r:embed="rId3"/>
          <a:stretch>
            <a:fillRect/>
          </a:stretch>
        </p:blipFill>
        <p:spPr>
          <a:xfrm>
            <a:off x="3093763" y="1"/>
            <a:ext cx="9098236" cy="6857999"/>
          </a:xfrm>
          <a:prstGeom prst="rect">
            <a:avLst/>
          </a:prstGeom>
        </p:spPr>
      </p:pic>
      <p:sp>
        <p:nvSpPr>
          <p:cNvPr id="20" name="직사각형 19"/>
          <p:cNvSpPr>
            <a:spLocks noGrp="1"/>
          </p:cNvSpPr>
          <p:nvPr userDrawn="1">
            <p:ph type="title" idx="0"/>
          </p:nvPr>
        </p:nvSpPr>
        <p:spPr>
          <a:xfrm>
            <a:off x="1722664" y="766535"/>
            <a:ext cx="5174797" cy="1325563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21" name="직사각형 20"/>
          <p:cNvSpPr>
            <a:spLocks noGrp="1"/>
          </p:cNvSpPr>
          <p:nvPr userDrawn="1">
            <p:ph type="dt" sz="half" idx="2"/>
          </p:nvPr>
        </p:nvSpPr>
        <p:spPr>
          <a:xfrm>
            <a:off x="1813087" y="5104493"/>
            <a:ext cx="2743200" cy="365125"/>
          </a:xfrm>
        </p:spPr>
        <p:txBody>
          <a:bodyPr/>
          <a:lstStyle>
            <a:lvl1pPr>
              <a:defRPr sz="1800">
                <a:solidFill>
                  <a:schemeClr val="lt1"/>
                </a:solidFill>
              </a:defRPr>
            </a:lvl1pPr>
          </a:lstStyle>
          <a:p>
            <a:pPr lvl="0">
              <a:defRPr/>
            </a:pPr>
            <a:fld id="{C4B37285-0733-44A1-8D04-4570EFD7A362}" type="datetime1">
              <a:rPr lang="ko-KR" altLang="en-US"/>
              <a:pPr lvl="0">
                <a:defRPr/>
              </a:pPr>
              <a:t>2023-07-26</a:t>
            </a:fld>
            <a:endParaRPr lang="ko-KR" altLang="en-US"/>
          </a:p>
        </p:txBody>
      </p:sp>
      <p:sp>
        <p:nvSpPr>
          <p:cNvPr id="23" name="직사각형 22"/>
          <p:cNvSpPr>
            <a:spLocks noGrp="1"/>
          </p:cNvSpPr>
          <p:nvPr userDrawn="1">
            <p:ph type="ftr" sz="quarter" idx="3"/>
          </p:nvPr>
        </p:nvSpPr>
        <p:spPr>
          <a:xfrm>
            <a:off x="1813087" y="5948136"/>
            <a:ext cx="4114800" cy="365125"/>
          </a:xfrm>
        </p:spPr>
        <p:txBody>
          <a:bodyPr/>
          <a:lstStyle>
            <a:lvl1pPr algn="l">
              <a:defRPr>
                <a:solidFill>
                  <a:schemeClr val="lt1"/>
                </a:solidFill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8" name="그림 7" descr="텍스트이(가) 표시된 사진  자동 생성된 설명"/>
          <p:cNvPicPr>
            <a:picLocks noChangeAspect="1"/>
          </p:cNvPicPr>
          <p:nvPr userDrawn="1"/>
        </p:nvPicPr>
        <p:blipFill rotWithShape="1">
          <a:blip r:embed="rId4"/>
          <a:stretch>
            <a:fillRect/>
          </a:stretch>
        </p:blipFill>
        <p:spPr>
          <a:xfrm>
            <a:off x="1813087" y="5565300"/>
            <a:ext cx="1722922" cy="287154"/>
          </a:xfrm>
          <a:prstGeom prst="rect">
            <a:avLst/>
          </a:prstGeom>
        </p:spPr>
      </p:pic>
      <p:pic>
        <p:nvPicPr>
          <p:cNvPr id="24" name="그림 23" descr="텍스트이(가) 표시된 사진  자동 생성된 설명"/>
          <p:cNvPicPr>
            <a:picLocks noChangeAspect="1"/>
          </p:cNvPicPr>
          <p:nvPr userDrawn="1"/>
        </p:nvPicPr>
        <p:blipFill rotWithShape="1">
          <a:blip r:embed="rId5">
            <a:alphaModFix amt="6000"/>
          </a:blip>
          <a:srcRect l="20380" r="1610" b="21590"/>
          <a:stretch>
            <a:fillRect/>
          </a:stretch>
        </p:blipFill>
        <p:spPr>
          <a:xfrm rot="5400000">
            <a:off x="-1951727" y="2891972"/>
            <a:ext cx="6411702" cy="107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12095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12476BC-2593-C0C5-5705-77D94B4BF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230EB7B-B525-B32A-B706-D14528E45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C3060AB-D821-FB4E-6E6F-B8BBBFDE9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1FEB4EC-2BB1-B26F-43B1-845C19BE8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F54EED4-E643-94AA-02CF-A697A62C6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267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95EB83F1-0D28-ADB0-2B82-BD6689E94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A49B94D0-257A-3F9F-D1A2-90D2D51C9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A42AC53-C58F-ADA1-D5DF-8F2A0CAA4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B69F275-C652-E048-DE67-2E7F1F363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C507201-1232-5426-015D-5F872CCEC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326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33E20A2-A55A-F705-2114-862258079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7824270-F165-1D78-ADF9-B4A02A7C0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55C4E8D-91DF-9D3C-433B-02CDA54F7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3F40A2A-01DD-B6BA-A776-F3C1C07C7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A783A83-8187-3BAE-B8D7-EC638967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13179"/>
      </p:ext>
    </p:extLst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68E44A5-1C7D-0EFF-5F52-CAEEAFD47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704B8DE-F9D8-6C70-BC0B-ECEFE7D47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D2411CC-C609-F2AC-F351-0E15A29D6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1B9FB7E-D444-4216-1046-7FDBE4418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911B46C-2B37-5EB5-CF8E-B09D636DD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818524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3A297EC-3008-074E-2F03-44626C64E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7530386-860E-6379-D7C1-105E7DAAAD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D58143F-D1ED-C540-02DE-F050A725D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87C84ED-FE04-C094-FD95-AFFC85A3F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35CB4C9-39E9-53FD-EC34-E6484CA83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1B7AA1F-7764-3B1F-16F2-0C9AC6EA1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066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DB80196-B85D-8A91-2A6B-B63213E8D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857C5DA-6B0B-E7E6-EB1D-3DA4938D6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C37F6FE5-8B74-464A-7DC4-97521F2E8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3C82F28E-04FA-85E9-7F87-F101D9AACB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857AD57F-1D7E-FB8F-BBE6-BE125B7D4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FA39DDBD-0628-FBAF-D1C5-7A7C48FD2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51528A5A-44BE-6811-80F4-41FD2D867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064CC102-368B-8569-739D-5E829B108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978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C5996D3-2EFE-20DF-C608-201DA3A3B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884D0779-0650-3C0C-DE0D-1283F8F0C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9328BA97-A159-A132-6C62-3FC32015C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A38A7EBB-D647-B8EB-EAA8-9C2698497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018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459FD5F2-069E-B7B2-B280-594679060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608F3E71-7B82-273D-F741-06CE98A08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3E18FED-8106-9F5F-E8E0-5404A5764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9516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97383F6-3D79-F1C9-8179-F844D6B50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D29774E-1F03-2A5E-32B3-EE87C6AA2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82E0DFCD-89C8-AEB6-1853-42DEA9176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0DC3BFD-CE81-F9D5-4335-AF1B17CE4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CE0C281-0CE7-34E6-A64C-C04F9AE6C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92B1E98-DFEF-EC6A-1163-1CA49CE8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967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10758DE-A0FD-7A64-3038-7CC38B351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45B9A1D8-D631-4DAB-8FB0-833BD3EF9D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1B8213DD-A27A-6837-167B-BAA181D1A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BA4D473-5618-0211-978E-3B125B4F2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7FBE7CF-855F-7B0B-CC3E-AA0B53C74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8732FBE4-C1C0-E07C-89B9-83DCF9FFE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204002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13" Type="http://schemas.openxmlformats.org/officeDocument/2006/relationships/image" Target="../media/image5.pn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13"/>
          <a:stretch>
            <a:fillRect/>
          </a:stretch>
        </p:blipFill>
        <p:spPr>
          <a:xfrm>
            <a:off x="0" y="0"/>
            <a:ext cx="12201525" cy="6863358"/>
          </a:xfrm>
          <a:prstGeom prst="rect">
            <a:avLst/>
          </a:prstGeom>
        </p:spPr>
      </p:pic>
      <p:sp>
        <p:nvSpPr>
          <p:cNvPr id="8" name="사각형: 둥근 모서리 17"/>
          <p:cNvSpPr/>
          <p:nvPr userDrawn="1"/>
        </p:nvSpPr>
        <p:spPr>
          <a:xfrm>
            <a:off x="156114" y="111513"/>
            <a:ext cx="11909196" cy="6603476"/>
          </a:xfrm>
          <a:prstGeom prst="roundRect">
            <a:avLst>
              <a:gd name="adj" fmla="val 213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6BC1156E-6429-0690-0A8C-EAB262C6B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0AD7A190-0661-0B78-50DB-3C2951951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88AA42F-7EB7-D892-BCC2-EB6FCB88F7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37285-0733-44A1-8D04-4570EFD7A362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E183068-24F6-8CAD-0989-2699EECE2D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B0747EF-E22D-EDCA-E81B-2A407D62E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9C2C0-5BCF-4CC3-8110-856FF08B1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823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xmlns:mc="http://schemas.openxmlformats.org/markup-compatibility/2006" xmlns:hp="http://schemas.haansoft.com/office/presentation/8.0" mc:Ignorable="hp" hp:hslDur="50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3.png"  /><Relationship Id="rId4" Type="http://schemas.openxmlformats.org/officeDocument/2006/relationships/image" Target="../media/image20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0.png"  /><Relationship Id="rId4" Type="http://schemas.openxmlformats.org/officeDocument/2006/relationships/image" Target="../media/image8.png"  /><Relationship Id="rId5" Type="http://schemas.openxmlformats.org/officeDocument/2006/relationships/image" Target="../media/image18.png"  /><Relationship Id="rId6" Type="http://schemas.openxmlformats.org/officeDocument/2006/relationships/image" Target="../media/image2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8.png"  /><Relationship Id="rId4" Type="http://schemas.openxmlformats.org/officeDocument/2006/relationships/image" Target="../media/image22.png"  /><Relationship Id="rId5" Type="http://schemas.openxmlformats.org/officeDocument/2006/relationships/image" Target="../media/image23.png"  /><Relationship Id="rId6" Type="http://schemas.openxmlformats.org/officeDocument/2006/relationships/image" Target="../media/image24.png"  /><Relationship Id="rId7" Type="http://schemas.openxmlformats.org/officeDocument/2006/relationships/image" Target="../media/image18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Relationship Id="rId3" Type="http://schemas.openxmlformats.org/officeDocument/2006/relationships/image" Target="../media/image25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Relationship Id="rId4" Type="http://schemas.openxmlformats.org/officeDocument/2006/relationships/image" Target="../media/image8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8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3.png"  /><Relationship Id="rId4" Type="http://schemas.openxmlformats.org/officeDocument/2006/relationships/image" Target="../media/image1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3.png"  /><Relationship Id="rId4" Type="http://schemas.openxmlformats.org/officeDocument/2006/relationships/image" Target="../media/image15.jpeg"  /><Relationship Id="rId5" Type="http://schemas.openxmlformats.org/officeDocument/2006/relationships/image" Target="../media/image16.png"  /><Relationship Id="rId6" Type="http://schemas.openxmlformats.org/officeDocument/2006/relationships/image" Target="../media/image1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3.png"  /><Relationship Id="rId4" Type="http://schemas.openxmlformats.org/officeDocument/2006/relationships/image" Target="../media/image16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3.png"  /><Relationship Id="rId4" Type="http://schemas.openxmlformats.org/officeDocument/2006/relationships/image" Target="../media/image15.jpeg"  /><Relationship Id="rId5" Type="http://schemas.openxmlformats.org/officeDocument/2006/relationships/image" Target="../media/image1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3.png"  /><Relationship Id="rId4" Type="http://schemas.openxmlformats.org/officeDocument/2006/relationships/image" Target="../media/image19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2"/>
          <p:cNvSpPr txBox="1"/>
          <p:nvPr/>
        </p:nvSpPr>
        <p:spPr>
          <a:xfrm>
            <a:off x="1581879" y="474146"/>
            <a:ext cx="7576635" cy="2524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 b="1">
                <a:solidFill>
                  <a:schemeClr val="bg1"/>
                </a:solidFill>
                <a:latin typeface="이순신 돋움체 M"/>
                <a:ea typeface="이순신 돋움체 M"/>
              </a:rPr>
              <a:t>컴퓨터 비전 시스템을 활용한</a:t>
            </a:r>
            <a:endParaRPr lang="ko-KR" altLang="en-US" sz="4000" b="1">
              <a:solidFill>
                <a:schemeClr val="bg1"/>
              </a:solidFill>
              <a:latin typeface="이순신 돋움체 M"/>
              <a:ea typeface="이순신 돋움체 M"/>
            </a:endParaRPr>
          </a:p>
          <a:p>
            <a:pPr lvl="0">
              <a:defRPr/>
            </a:pPr>
            <a:r>
              <a:rPr lang="ko-KR" altLang="en-US" sz="4000" b="1">
                <a:solidFill>
                  <a:schemeClr val="bg1"/>
                </a:solidFill>
                <a:latin typeface="이순신 돋움체 M"/>
                <a:ea typeface="이순신 돋움체 M"/>
              </a:rPr>
              <a:t>검사 및 부품 카운팅 </a:t>
            </a:r>
            <a:endParaRPr lang="ko-KR" altLang="en-US" sz="4000" b="1">
              <a:solidFill>
                <a:schemeClr val="bg1"/>
              </a:solidFill>
              <a:latin typeface="이순신 돋움체 M"/>
              <a:ea typeface="이순신 돋움체 M"/>
            </a:endParaRPr>
          </a:p>
          <a:p>
            <a:pPr lvl="0">
              <a:defRPr/>
            </a:pPr>
            <a:r>
              <a:rPr lang="ko-KR" altLang="en-US" sz="4000" b="1">
                <a:solidFill>
                  <a:schemeClr val="bg1"/>
                </a:solidFill>
                <a:latin typeface="이순신 돋움체 M"/>
                <a:ea typeface="이순신 돋움체 M"/>
              </a:rPr>
              <a:t>시스템 개발 현황</a:t>
            </a:r>
            <a:endParaRPr lang="ko-KR" altLang="en-US" sz="4000" b="1">
              <a:solidFill>
                <a:schemeClr val="bg1"/>
              </a:solidFill>
              <a:latin typeface="이순신 돋움체 M"/>
              <a:ea typeface="이순신 돋움체 M"/>
            </a:endParaRPr>
          </a:p>
          <a:p>
            <a:pPr lvl="0">
              <a:defRPr/>
            </a:pPr>
            <a:endParaRPr lang="en-US" altLang="ko-KR" sz="4000" b="1">
              <a:solidFill>
                <a:schemeClr val="bg1"/>
              </a:solidFill>
              <a:latin typeface="이순신 돋움체 M"/>
              <a:ea typeface="이순신 돋움체 M"/>
            </a:endParaRPr>
          </a:p>
        </p:txBody>
      </p:sp>
      <p:sp>
        <p:nvSpPr>
          <p:cNvPr id="45" name="TextBox 3"/>
          <p:cNvSpPr txBox="1"/>
          <p:nvPr/>
        </p:nvSpPr>
        <p:spPr>
          <a:xfrm>
            <a:off x="1762125" y="5041384"/>
            <a:ext cx="196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800">
                <a:solidFill>
                  <a:schemeClr val="bg1"/>
                </a:solidFill>
                <a:latin typeface="이순신 돋움체 M"/>
                <a:ea typeface="이순신 돋움체 M"/>
              </a:rPr>
              <a:t>2023</a:t>
            </a:r>
            <a:r>
              <a:rPr lang="ko-KR" altLang="en-US" sz="1800">
                <a:solidFill>
                  <a:schemeClr val="bg1"/>
                </a:solidFill>
                <a:latin typeface="이순신 돋움체 M"/>
                <a:ea typeface="이순신 돋움체 M"/>
              </a:rPr>
              <a:t>년 </a:t>
            </a:r>
            <a:r>
              <a:rPr lang="en-US" altLang="ko-KR" sz="1800">
                <a:solidFill>
                  <a:schemeClr val="bg1"/>
                </a:solidFill>
                <a:latin typeface="이순신 돋움체 M"/>
                <a:ea typeface="이순신 돋움체 M"/>
              </a:rPr>
              <a:t>7</a:t>
            </a:r>
            <a:r>
              <a:rPr lang="ko-KR" altLang="en-US" sz="1800">
                <a:solidFill>
                  <a:schemeClr val="bg1"/>
                </a:solidFill>
                <a:latin typeface="이순신 돋움체 M"/>
                <a:ea typeface="이순신 돋움체 M"/>
              </a:rPr>
              <a:t>월 </a:t>
            </a:r>
            <a:r>
              <a:rPr lang="en-US" altLang="ko-KR" sz="1800">
                <a:solidFill>
                  <a:schemeClr val="bg1"/>
                </a:solidFill>
                <a:latin typeface="이순신 돋움체 M"/>
                <a:ea typeface="이순신 돋움체 M"/>
              </a:rPr>
              <a:t>26</a:t>
            </a:r>
            <a:r>
              <a:rPr lang="ko-KR" altLang="en-US" sz="1800">
                <a:solidFill>
                  <a:schemeClr val="bg1"/>
                </a:solidFill>
                <a:latin typeface="이순신 돋움체 M"/>
                <a:ea typeface="이순신 돋움체 M"/>
              </a:rPr>
              <a:t>일  </a:t>
            </a:r>
            <a:endParaRPr lang="ko-KR" altLang="en-US" sz="1800">
              <a:solidFill>
                <a:schemeClr val="bg1"/>
              </a:solidFill>
              <a:latin typeface="이순신 돋움체 M"/>
              <a:ea typeface="이순신 돋움체 M"/>
            </a:endParaRPr>
          </a:p>
        </p:txBody>
      </p:sp>
      <p:grpSp>
        <p:nvGrpSpPr>
          <p:cNvPr id="46" name="그룹 45"/>
          <p:cNvGrpSpPr/>
          <p:nvPr/>
        </p:nvGrpSpPr>
        <p:grpSpPr>
          <a:xfrm rot="0">
            <a:off x="1847850" y="6015478"/>
            <a:ext cx="1486106" cy="271021"/>
            <a:chOff x="607907" y="6222207"/>
            <a:chExt cx="1486106" cy="271021"/>
          </a:xfrm>
        </p:grpSpPr>
        <p:sp>
          <p:nvSpPr>
            <p:cNvPr id="47" name="TextBox 30"/>
            <p:cNvSpPr txBox="1"/>
            <p:nvPr/>
          </p:nvSpPr>
          <p:spPr>
            <a:xfrm>
              <a:off x="607907" y="6320287"/>
              <a:ext cx="1486106" cy="172942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lvl="0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Open Sans SemiBold"/>
                  <a:ea typeface="Open Sans SemiBold"/>
                  <a:cs typeface="Open Sans SemiBold"/>
                </a:rPr>
                <a:t>sean@tinywave.co.kr</a:t>
              </a:r>
              <a:endParaRPr lang="en-US" altLang="ko-KR" sz="1200">
                <a:solidFill>
                  <a:schemeClr val="bg1"/>
                </a:solidFill>
                <a:latin typeface="Open Sans SemiBold"/>
                <a:ea typeface="Open Sans SemiBold"/>
                <a:cs typeface="Open Sans SemiBold"/>
              </a:endParaRPr>
            </a:p>
          </p:txBody>
        </p:sp>
        <p:cxnSp>
          <p:nvCxnSpPr>
            <p:cNvPr id="48" name="직선 연결선 32"/>
            <p:cNvCxnSpPr/>
            <p:nvPr/>
          </p:nvCxnSpPr>
          <p:spPr>
            <a:xfrm>
              <a:off x="673567" y="6222207"/>
              <a:ext cx="137552" cy="0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0737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그림 82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08126" y="720090"/>
            <a:ext cx="8732901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프로토 타입 소프트웨어 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-</a:t>
            </a: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 대시보드 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(</a:t>
            </a: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탐지 전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)</a:t>
            </a:r>
            <a:endParaRPr lang="en-US" altLang="ko-KR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pic>
        <p:nvPicPr>
          <p:cNvPr id="2051" name="그림 205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795934" y="1541337"/>
            <a:ext cx="7877815" cy="4919788"/>
          </a:xfrm>
          <a:prstGeom prst="rect">
            <a:avLst/>
          </a:prstGeom>
        </p:spPr>
      </p:pic>
      <p:cxnSp>
        <p:nvCxnSpPr>
          <p:cNvPr id="3" name="꺾인 연결선 2"/>
          <p:cNvCxnSpPr/>
          <p:nvPr/>
        </p:nvCxnSpPr>
        <p:spPr>
          <a:xfrm>
            <a:off x="1333252" y="2473920"/>
            <a:ext cx="847153" cy="0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48411" y="2230863"/>
            <a:ext cx="1014402" cy="519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1400" b="1"/>
              <a:t>실시간</a:t>
            </a:r>
            <a:endParaRPr lang="ko-KR" altLang="en-US" sz="1400" b="1"/>
          </a:p>
          <a:p>
            <a:pPr lvl="0" algn="ctr">
              <a:defRPr/>
            </a:pPr>
            <a:r>
              <a:rPr lang="ko-KR" altLang="en-US" sz="1400" b="1"/>
              <a:t>촬영 영상</a:t>
            </a:r>
            <a:endParaRPr lang="ko-KR" altLang="en-US" sz="1400" b="1"/>
          </a:p>
        </p:txBody>
      </p:sp>
      <p:sp>
        <p:nvSpPr>
          <p:cNvPr id="19" name="TextBox 18"/>
          <p:cNvSpPr txBox="1"/>
          <p:nvPr/>
        </p:nvSpPr>
        <p:spPr>
          <a:xfrm>
            <a:off x="9987838" y="3329520"/>
            <a:ext cx="1577298" cy="640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1200" b="1"/>
              <a:t>트레이 규격에 맞는</a:t>
            </a:r>
            <a:r>
              <a:rPr lang="en-US" altLang="ko-KR" sz="1200" b="1"/>
              <a:t> </a:t>
            </a:r>
            <a:r>
              <a:rPr lang="ko-KR" altLang="en-US" sz="1200" b="1"/>
              <a:t>이미지 캡처</a:t>
            </a:r>
            <a:r>
              <a:rPr lang="en-US" altLang="ko-KR" sz="1200" b="1"/>
              <a:t>(</a:t>
            </a:r>
            <a:r>
              <a:rPr lang="ko-KR" altLang="en-US" sz="1200" b="1"/>
              <a:t>탐지</a:t>
            </a:r>
            <a:r>
              <a:rPr lang="en-US" altLang="ko-KR" sz="1200" b="1"/>
              <a:t>)</a:t>
            </a:r>
            <a:r>
              <a:rPr lang="ko-KR" altLang="en-US" sz="1200" b="1"/>
              <a:t> 버튼</a:t>
            </a:r>
            <a:endParaRPr lang="en-US" altLang="ko-KR" sz="1200" b="1"/>
          </a:p>
        </p:txBody>
      </p:sp>
      <p:grpSp>
        <p:nvGrpSpPr>
          <p:cNvPr id="2053" name=""/>
          <p:cNvGrpSpPr/>
          <p:nvPr/>
        </p:nvGrpSpPr>
        <p:grpSpPr>
          <a:xfrm rot="0">
            <a:off x="9815512" y="4133620"/>
            <a:ext cx="980361" cy="354440"/>
            <a:chOff x="9740106" y="3974870"/>
            <a:chExt cx="980361" cy="354440"/>
          </a:xfrm>
        </p:grpSpPr>
        <p:cxnSp>
          <p:nvCxnSpPr>
            <p:cNvPr id="13" name="꺾인 연결선 2"/>
            <p:cNvCxnSpPr/>
            <p:nvPr/>
          </p:nvCxnSpPr>
          <p:spPr>
            <a:xfrm rot="10800000" flipV="1">
              <a:off x="9740106" y="4307530"/>
              <a:ext cx="980361" cy="9873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2" name="선 2051"/>
            <p:cNvCxnSpPr/>
            <p:nvPr/>
          </p:nvCxnSpPr>
          <p:spPr>
            <a:xfrm rot="16200000" flipV="1">
              <a:off x="10522100" y="4150871"/>
              <a:ext cx="354441" cy="2438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54" name="그룹 2053"/>
          <p:cNvGrpSpPr/>
          <p:nvPr/>
        </p:nvGrpSpPr>
        <p:grpSpPr>
          <a:xfrm rot="16200000" flipV="1">
            <a:off x="8673067" y="2146857"/>
            <a:ext cx="1217302" cy="1346984"/>
            <a:chOff x="9896073" y="4001106"/>
            <a:chExt cx="824396" cy="331821"/>
          </a:xfrm>
        </p:grpSpPr>
        <p:cxnSp>
          <p:nvCxnSpPr>
            <p:cNvPr id="2055" name="꺾인 연결선 2"/>
            <p:cNvCxnSpPr/>
            <p:nvPr/>
          </p:nvCxnSpPr>
          <p:spPr>
            <a:xfrm rot="21600000" flipH="1">
              <a:off x="9896073" y="4328061"/>
              <a:ext cx="824396" cy="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6" name="선 2051"/>
            <p:cNvCxnSpPr/>
            <p:nvPr/>
          </p:nvCxnSpPr>
          <p:spPr>
            <a:xfrm rot="16200000" flipV="1">
              <a:off x="10541390" y="4165209"/>
              <a:ext cx="331821" cy="3614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7" name="TextBox 18"/>
          <p:cNvSpPr txBox="1"/>
          <p:nvPr/>
        </p:nvSpPr>
        <p:spPr>
          <a:xfrm>
            <a:off x="9936244" y="1866639"/>
            <a:ext cx="1680486" cy="823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1200" b="1"/>
              <a:t>유닛 검출을 위한 </a:t>
            </a:r>
            <a:endParaRPr lang="ko-KR" altLang="en-US" sz="1200" b="1"/>
          </a:p>
          <a:p>
            <a:pPr lvl="0" algn="ctr">
              <a:defRPr/>
            </a:pPr>
            <a:r>
              <a:rPr lang="ko-KR" altLang="en-US" sz="1200" b="1"/>
              <a:t>임계값 조절 슬라이더</a:t>
            </a:r>
            <a:endParaRPr lang="ko-KR" altLang="en-US" sz="1200" b="1"/>
          </a:p>
          <a:p>
            <a:pPr lvl="0" algn="ctr">
              <a:defRPr/>
            </a:pPr>
            <a:r>
              <a:rPr lang="ko-KR" altLang="en-US" sz="1200" b="1"/>
              <a:t>및 </a:t>
            </a:r>
            <a:endParaRPr lang="ko-KR" altLang="en-US" sz="1200" b="1"/>
          </a:p>
          <a:p>
            <a:pPr lvl="0" algn="ctr">
              <a:defRPr/>
            </a:pPr>
            <a:r>
              <a:rPr lang="ko-KR" altLang="en-US" sz="1200" b="1"/>
              <a:t>콤보 박스</a:t>
            </a:r>
            <a:endParaRPr lang="ko-KR" altLang="en-US" sz="1200" b="1"/>
          </a:p>
        </p:txBody>
      </p:sp>
      <p:grpSp>
        <p:nvGrpSpPr>
          <p:cNvPr id="2058" name="그룹 2057"/>
          <p:cNvGrpSpPr/>
          <p:nvPr/>
        </p:nvGrpSpPr>
        <p:grpSpPr>
          <a:xfrm rot="5400000">
            <a:off x="8673066" y="4466194"/>
            <a:ext cx="1217302" cy="1346984"/>
            <a:chOff x="9896073" y="4001106"/>
            <a:chExt cx="824396" cy="331821"/>
          </a:xfrm>
        </p:grpSpPr>
        <p:cxnSp>
          <p:nvCxnSpPr>
            <p:cNvPr id="2059" name="꺾인 연결선 2"/>
            <p:cNvCxnSpPr/>
            <p:nvPr/>
          </p:nvCxnSpPr>
          <p:spPr>
            <a:xfrm rot="21600000" flipH="1">
              <a:off x="9896073" y="4328061"/>
              <a:ext cx="824396" cy="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0" name="선 2051"/>
            <p:cNvCxnSpPr/>
            <p:nvPr/>
          </p:nvCxnSpPr>
          <p:spPr>
            <a:xfrm rot="16200000" flipV="1">
              <a:off x="10541390" y="4165209"/>
              <a:ext cx="331821" cy="3614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61" name="TextBox 18"/>
          <p:cNvSpPr txBox="1"/>
          <p:nvPr/>
        </p:nvSpPr>
        <p:spPr>
          <a:xfrm>
            <a:off x="9936244" y="5535351"/>
            <a:ext cx="1680486" cy="452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1200" b="1"/>
              <a:t>트레이 규격 별 </a:t>
            </a:r>
            <a:endParaRPr lang="ko-KR" altLang="en-US" sz="1200" b="1"/>
          </a:p>
          <a:p>
            <a:pPr lvl="0" algn="ctr">
              <a:defRPr/>
            </a:pPr>
            <a:r>
              <a:rPr lang="ko-KR" altLang="en-US" sz="1200" b="1"/>
              <a:t>임계값 추천 리스트</a:t>
            </a:r>
            <a:endParaRPr lang="ko-KR" altLang="en-US" sz="1200" b="1"/>
          </a:p>
        </p:txBody>
      </p:sp>
    </p:spTree>
    <p:extLst>
      <p:ext uri="{BB962C8B-B14F-4D97-AF65-F5344CB8AC3E}">
        <p14:creationId xmlns:p14="http://schemas.microsoft.com/office/powerpoint/2010/main" val="5455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795934" y="1541337"/>
            <a:ext cx="7877815" cy="4919788"/>
          </a:xfrm>
          <a:prstGeom prst="rect">
            <a:avLst/>
          </a:prstGeom>
        </p:spPr>
      </p:pic>
      <p:pic>
        <p:nvPicPr>
          <p:cNvPr id="19" name="그림 18" descr="텍스트이(가) 표시된 사진  자동 생성된 설명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  <p:sp>
        <p:nvSpPr>
          <p:cNvPr id="27" name="TextBox 9"/>
          <p:cNvSpPr txBox="1"/>
          <p:nvPr/>
        </p:nvSpPr>
        <p:spPr>
          <a:xfrm>
            <a:off x="1008126" y="720090"/>
            <a:ext cx="8732901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프로토 타입 소프트웨어 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-</a:t>
            </a: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 대시보드 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(</a:t>
            </a: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탐지 후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)</a:t>
            </a:r>
            <a:endParaRPr lang="en-US" altLang="ko-KR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8932529" y="4126572"/>
            <a:ext cx="660725" cy="2337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32" name="가로 글상자 31"/>
          <p:cNvSpPr txBox="1"/>
          <p:nvPr/>
        </p:nvSpPr>
        <p:spPr>
          <a:xfrm>
            <a:off x="9690735" y="4061376"/>
            <a:ext cx="681910" cy="365844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ko-KR" altLang="en-US" b="1">
                <a:solidFill>
                  <a:srgbClr val="ff0000"/>
                </a:solidFill>
              </a:rPr>
              <a:t>클릭</a:t>
            </a:r>
            <a:endParaRPr lang="ko-KR" altLang="en-US" b="1">
              <a:solidFill>
                <a:srgbClr val="ff0000"/>
              </a:solidFill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803874" y="1555990"/>
            <a:ext cx="7892482" cy="4928947"/>
          </a:xfrm>
          <a:prstGeom prst="rect">
            <a:avLst/>
          </a:prstGeom>
        </p:spPr>
      </p:pic>
      <p:grpSp>
        <p:nvGrpSpPr>
          <p:cNvPr id="34" name=""/>
          <p:cNvGrpSpPr/>
          <p:nvPr/>
        </p:nvGrpSpPr>
        <p:grpSpPr>
          <a:xfrm rot="0">
            <a:off x="293616" y="2021747"/>
            <a:ext cx="2466227" cy="492443"/>
            <a:chOff x="293616" y="2021747"/>
            <a:chExt cx="2466227" cy="492443"/>
          </a:xfrm>
        </p:grpSpPr>
        <p:cxnSp>
          <p:nvCxnSpPr>
            <p:cNvPr id="21" name="꺾인 연결선 2"/>
            <p:cNvCxnSpPr/>
            <p:nvPr/>
          </p:nvCxnSpPr>
          <p:spPr>
            <a:xfrm>
              <a:off x="1912690" y="2267968"/>
              <a:ext cx="847153" cy="0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10"/>
            <p:cNvSpPr txBox="1"/>
            <p:nvPr/>
          </p:nvSpPr>
          <p:spPr>
            <a:xfrm>
              <a:off x="293616" y="2021747"/>
              <a:ext cx="1711354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1300" b="1"/>
                <a:t>탐지 결과가 적용된 캡처 이미지</a:t>
              </a:r>
              <a:endParaRPr lang="ko-KR" altLang="en-US" sz="1300" b="1"/>
            </a:p>
          </p:txBody>
        </p:sp>
      </p:grpSp>
      <p:sp>
        <p:nvSpPr>
          <p:cNvPr id="26" name="TextBox 14"/>
          <p:cNvSpPr txBox="1"/>
          <p:nvPr/>
        </p:nvSpPr>
        <p:spPr>
          <a:xfrm>
            <a:off x="8640229" y="4805373"/>
            <a:ext cx="1535322" cy="11379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500" b="1">
                <a:solidFill>
                  <a:srgbClr val="ff0000"/>
                </a:solidFill>
              </a:rPr>
              <a:t>빈칸</a:t>
            </a:r>
            <a:r>
              <a:rPr lang="ko-KR" altLang="en-US" sz="1300" b="1">
                <a:solidFill>
                  <a:srgbClr val="ff0000"/>
                </a:solidFill>
              </a:rPr>
              <a:t> 	</a:t>
            </a:r>
            <a:endParaRPr lang="ko-KR" altLang="en-US" sz="1300" b="1">
              <a:solidFill>
                <a:srgbClr val="ff0000"/>
              </a:solidFill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ff0000"/>
                </a:solidFill>
              </a:rPr>
              <a:t>:</a:t>
            </a:r>
            <a:r>
              <a:rPr lang="ko-KR" altLang="en-US" sz="1300" b="1">
                <a:solidFill>
                  <a:srgbClr val="ff0000"/>
                </a:solidFill>
              </a:rPr>
              <a:t> 빨간 사각형</a:t>
            </a:r>
            <a:endParaRPr lang="ko-KR" altLang="en-US" sz="1300" b="1">
              <a:solidFill>
                <a:srgbClr val="ff0000"/>
              </a:solidFill>
            </a:endParaRPr>
          </a:p>
          <a:p>
            <a:pPr lvl="0">
              <a:defRPr/>
            </a:pPr>
            <a:endParaRPr lang="ko-KR" altLang="en-US" sz="1300" b="1">
              <a:solidFill>
                <a:srgbClr val="0000ff"/>
              </a:solidFill>
            </a:endParaRPr>
          </a:p>
          <a:p>
            <a:pPr lvl="0">
              <a:defRPr/>
            </a:pPr>
            <a:r>
              <a:rPr lang="ko-KR" altLang="en-US" sz="1500" b="1">
                <a:solidFill>
                  <a:srgbClr val="0000ff"/>
                </a:solidFill>
              </a:rPr>
              <a:t>부품 수량 초과</a:t>
            </a:r>
            <a:r>
              <a:rPr lang="ko-KR" altLang="en-US" sz="1300" b="1">
                <a:solidFill>
                  <a:srgbClr val="0000ff"/>
                </a:solidFill>
              </a:rPr>
              <a:t> </a:t>
            </a:r>
            <a:endParaRPr lang="ko-KR" altLang="en-US" sz="1300" b="1">
              <a:solidFill>
                <a:srgbClr val="0000ff"/>
              </a:solidFill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0000ff"/>
                </a:solidFill>
              </a:rPr>
              <a:t>:</a:t>
            </a:r>
            <a:r>
              <a:rPr lang="ko-KR" altLang="en-US" sz="1300" b="1">
                <a:solidFill>
                  <a:srgbClr val="0000ff"/>
                </a:solidFill>
              </a:rPr>
              <a:t> 파란 원</a:t>
            </a:r>
            <a:endParaRPr lang="ko-KR" altLang="en-US" sz="1300" b="1">
              <a:solidFill>
                <a:srgbClr val="0000ff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818005" y="4827111"/>
            <a:ext cx="665797" cy="2667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cxnSp>
        <p:nvCxnSpPr>
          <p:cNvPr id="37" name="꺾인 연결선 2"/>
          <p:cNvCxnSpPr/>
          <p:nvPr/>
        </p:nvCxnSpPr>
        <p:spPr>
          <a:xfrm flipV="1">
            <a:off x="2481252" y="4417218"/>
            <a:ext cx="423872" cy="420389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2924110" y="3516288"/>
            <a:ext cx="2502028" cy="92079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3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1" animBg="1"/>
      <p:bldP spid="26" grpId="2" animBg="1"/>
      <p:bldP spid="36" grpId="3" animBg="1"/>
      <p:bldP spid="37" grpId="4" animBg="1"/>
    </p:bld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  <p:sp>
        <p:nvSpPr>
          <p:cNvPr id="27" name="TextBox 9"/>
          <p:cNvSpPr txBox="1"/>
          <p:nvPr/>
        </p:nvSpPr>
        <p:spPr>
          <a:xfrm>
            <a:off x="1008126" y="720090"/>
            <a:ext cx="8733479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프로토 타입 소프트웨어 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-</a:t>
            </a: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 대시보드 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(</a:t>
            </a: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탐지 후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)</a:t>
            </a:r>
            <a:endParaRPr lang="en-US" altLang="ko-KR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grpSp>
        <p:nvGrpSpPr>
          <p:cNvPr id="35" name=""/>
          <p:cNvGrpSpPr/>
          <p:nvPr/>
        </p:nvGrpSpPr>
        <p:grpSpPr>
          <a:xfrm rot="0">
            <a:off x="460120" y="1611377"/>
            <a:ext cx="8600695" cy="4168646"/>
            <a:chOff x="468058" y="1800224"/>
            <a:chExt cx="8600695" cy="4168646"/>
          </a:xfrm>
        </p:grpSpPr>
        <p:pic>
          <p:nvPicPr>
            <p:cNvPr id="29" name="그림 28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468058" y="1800224"/>
              <a:ext cx="6840855" cy="4168646"/>
            </a:xfrm>
            <a:prstGeom prst="rect">
              <a:avLst/>
            </a:prstGeom>
            <a:ln>
              <a:solidFill>
                <a:schemeClr val="dk1"/>
              </a:solidFill>
            </a:ln>
          </p:spPr>
        </p:pic>
        <p:sp>
          <p:nvSpPr>
            <p:cNvPr id="34" name="가로 글상자 33"/>
            <p:cNvSpPr txBox="1"/>
            <p:nvPr/>
          </p:nvSpPr>
          <p:spPr>
            <a:xfrm>
              <a:off x="7152321" y="1848643"/>
              <a:ext cx="1916432" cy="364014"/>
            </a:xfrm>
            <a:prstGeom prst="rect">
              <a:avLst/>
            </a:prstGeom>
            <a:solidFill>
              <a:schemeClr val="lt1"/>
            </a:solidFill>
            <a:ln>
              <a:solidFill>
                <a:schemeClr val="dk1"/>
              </a:solidFill>
            </a:ln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/>
                <a:t> 5x10</a:t>
              </a:r>
              <a:r>
                <a:rPr lang="ko-KR" altLang="en-US"/>
                <a:t> 트레이</a:t>
              </a:r>
              <a:endParaRPr lang="ko-KR" altLang="en-US"/>
            </a:p>
          </p:txBody>
        </p:sp>
      </p:grpSp>
      <p:grpSp>
        <p:nvGrpSpPr>
          <p:cNvPr id="36" name=""/>
          <p:cNvGrpSpPr/>
          <p:nvPr/>
        </p:nvGrpSpPr>
        <p:grpSpPr>
          <a:xfrm rot="0">
            <a:off x="541810" y="1722436"/>
            <a:ext cx="8525356" cy="4272194"/>
            <a:chOff x="541810" y="1455736"/>
            <a:chExt cx="8525356" cy="4272194"/>
          </a:xfrm>
        </p:grpSpPr>
        <p:pic>
          <p:nvPicPr>
            <p:cNvPr id="30" name="그림 29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541810" y="1455736"/>
              <a:ext cx="6840855" cy="4272194"/>
            </a:xfrm>
            <a:prstGeom prst="rect">
              <a:avLst/>
            </a:prstGeom>
            <a:ln>
              <a:solidFill>
                <a:schemeClr val="dk1"/>
              </a:solidFill>
            </a:ln>
          </p:spPr>
        </p:pic>
        <p:sp>
          <p:nvSpPr>
            <p:cNvPr id="33" name="가로 글상자 32"/>
            <p:cNvSpPr txBox="1"/>
            <p:nvPr/>
          </p:nvSpPr>
          <p:spPr>
            <a:xfrm>
              <a:off x="7238047" y="1802368"/>
              <a:ext cx="1829119" cy="367427"/>
            </a:xfrm>
            <a:prstGeom prst="rect">
              <a:avLst/>
            </a:prstGeom>
            <a:solidFill>
              <a:schemeClr val="lt1"/>
            </a:solidFill>
            <a:ln>
              <a:solidFill>
                <a:schemeClr val="dk1"/>
              </a:solidFill>
            </a:ln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/>
                <a:t>10x10</a:t>
              </a:r>
              <a:r>
                <a:rPr lang="ko-KR" altLang="en-US"/>
                <a:t> 트레이</a:t>
              </a:r>
              <a:endParaRPr lang="ko-KR" altLang="en-US"/>
            </a:p>
          </p:txBody>
        </p:sp>
      </p:grpSp>
      <p:grpSp>
        <p:nvGrpSpPr>
          <p:cNvPr id="38" name="그룹 37"/>
          <p:cNvGrpSpPr/>
          <p:nvPr/>
        </p:nvGrpSpPr>
        <p:grpSpPr>
          <a:xfrm rot="0">
            <a:off x="629123" y="1831975"/>
            <a:ext cx="8442805" cy="4272194"/>
            <a:chOff x="629123" y="1565275"/>
            <a:chExt cx="8442805" cy="4272194"/>
          </a:xfrm>
        </p:grpSpPr>
        <p:pic>
          <p:nvPicPr>
            <p:cNvPr id="39" name="그림 30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629123" y="1565275"/>
              <a:ext cx="6840855" cy="4272194"/>
            </a:xfrm>
            <a:prstGeom prst="rect">
              <a:avLst/>
            </a:prstGeom>
            <a:ln>
              <a:solidFill>
                <a:schemeClr val="dk1"/>
              </a:solidFill>
            </a:ln>
          </p:spPr>
        </p:pic>
        <p:sp>
          <p:nvSpPr>
            <p:cNvPr id="40" name="가로 글상자 31"/>
            <p:cNvSpPr txBox="1"/>
            <p:nvPr/>
          </p:nvSpPr>
          <p:spPr>
            <a:xfrm>
              <a:off x="7314246" y="2215355"/>
              <a:ext cx="1757682" cy="365602"/>
            </a:xfrm>
            <a:prstGeom prst="rect">
              <a:avLst/>
            </a:prstGeom>
            <a:solidFill>
              <a:schemeClr val="lt1"/>
            </a:solidFill>
            <a:ln>
              <a:solidFill>
                <a:schemeClr val="dk1"/>
              </a:solidFill>
            </a:ln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/>
                <a:t>200-1</a:t>
              </a:r>
              <a:r>
                <a:rPr lang="ko-KR" altLang="en-US"/>
                <a:t> 트레이</a:t>
              </a:r>
              <a:endParaRPr lang="ko-KR" altLang="en-US"/>
            </a:p>
          </p:txBody>
        </p:sp>
      </p:grpSp>
      <p:grpSp>
        <p:nvGrpSpPr>
          <p:cNvPr id="43" name=""/>
          <p:cNvGrpSpPr/>
          <p:nvPr/>
        </p:nvGrpSpPr>
        <p:grpSpPr>
          <a:xfrm rot="0">
            <a:off x="732310" y="1941512"/>
            <a:ext cx="8331680" cy="4272194"/>
            <a:chOff x="732310" y="1674812"/>
            <a:chExt cx="8331680" cy="4272194"/>
          </a:xfrm>
        </p:grpSpPr>
        <p:pic>
          <p:nvPicPr>
            <p:cNvPr id="41" name="그림 40"/>
            <p:cNvPicPr>
              <a:picLocks noChangeAspect="1"/>
            </p:cNvPicPr>
            <p:nvPr/>
          </p:nvPicPr>
          <p:blipFill rotWithShape="1">
            <a:blip r:embed="rId7"/>
            <a:stretch>
              <a:fillRect/>
            </a:stretch>
          </p:blipFill>
          <p:spPr>
            <a:xfrm>
              <a:off x="732310" y="1674812"/>
              <a:ext cx="6840855" cy="4272194"/>
            </a:xfrm>
            <a:prstGeom prst="rect">
              <a:avLst/>
            </a:prstGeom>
            <a:ln>
              <a:solidFill>
                <a:schemeClr val="dk1"/>
              </a:solidFill>
            </a:ln>
          </p:spPr>
        </p:pic>
        <p:sp>
          <p:nvSpPr>
            <p:cNvPr id="42" name="가로 글상자 31"/>
            <p:cNvSpPr txBox="1"/>
            <p:nvPr/>
          </p:nvSpPr>
          <p:spPr>
            <a:xfrm>
              <a:off x="7369808" y="2636042"/>
              <a:ext cx="1694183" cy="362428"/>
            </a:xfrm>
            <a:prstGeom prst="rect">
              <a:avLst/>
            </a:prstGeom>
            <a:solidFill>
              <a:schemeClr val="lt1"/>
            </a:solidFill>
            <a:ln>
              <a:solidFill>
                <a:schemeClr val="dk1"/>
              </a:solidFill>
            </a:ln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/>
                <a:t>S10x10</a:t>
              </a:r>
              <a:r>
                <a:rPr lang="ko-KR" altLang="en-US"/>
                <a:t> 트레이</a:t>
              </a:r>
              <a:endParaRPr lang="ko-KR" altLang="en-US"/>
            </a:p>
          </p:txBody>
        </p:sp>
      </p:grpSp>
      <p:sp>
        <p:nvSpPr>
          <p:cNvPr id="44" name="TextBox 6"/>
          <p:cNvSpPr txBox="1"/>
          <p:nvPr/>
        </p:nvSpPr>
        <p:spPr>
          <a:xfrm>
            <a:off x="7704616" y="4218213"/>
            <a:ext cx="4101156" cy="3661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b="1"/>
              <a:t>현재 </a:t>
            </a:r>
            <a:r>
              <a:rPr lang="en-US" altLang="ko-KR" b="1"/>
              <a:t>4</a:t>
            </a:r>
            <a:r>
              <a:rPr lang="ko-KR" altLang="en-US" b="1"/>
              <a:t>종류의 트레이 검출 구현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588986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9"/>
          <p:cNvSpPr txBox="1"/>
          <p:nvPr/>
        </p:nvSpPr>
        <p:spPr>
          <a:xfrm>
            <a:off x="1009650" y="720090"/>
            <a:ext cx="8731955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프로토 타입 소프트웨어 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-</a:t>
            </a: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 대시보드 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(</a:t>
            </a: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탐지 후</a:t>
            </a:r>
            <a:r>
              <a:rPr lang="en-US" altLang="ko-KR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)</a:t>
            </a:r>
            <a:endParaRPr lang="en-US" altLang="ko-KR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pic>
        <p:nvPicPr>
          <p:cNvPr id="5" name="그림 4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  <p:grpSp>
        <p:nvGrpSpPr>
          <p:cNvPr id="9" name=""/>
          <p:cNvGrpSpPr/>
          <p:nvPr/>
        </p:nvGrpSpPr>
        <p:grpSpPr>
          <a:xfrm rot="0">
            <a:off x="865360" y="2003327"/>
            <a:ext cx="10461280" cy="3772094"/>
            <a:chOff x="1012703" y="2003327"/>
            <a:chExt cx="10461280" cy="3772094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012703" y="2003327"/>
              <a:ext cx="4705592" cy="3772094"/>
            </a:xfrm>
            <a:prstGeom prst="rect">
              <a:avLst/>
            </a:prstGeom>
          </p:spPr>
        </p:pic>
        <p:sp>
          <p:nvSpPr>
            <p:cNvPr id="8" name="TextBox 6"/>
            <p:cNvSpPr txBox="1"/>
            <p:nvPr/>
          </p:nvSpPr>
          <p:spPr>
            <a:xfrm>
              <a:off x="5983766" y="2714625"/>
              <a:ext cx="5490218" cy="22745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57040" lvl="0" indent="-257040">
                <a:buFont typeface="Wingdings"/>
                <a:buChar char="Ø"/>
                <a:defRPr/>
              </a:pPr>
              <a:r>
                <a:rPr lang="ko-KR" altLang="en-US">
                  <a:solidFill>
                    <a:srgbClr val="002060"/>
                  </a:solidFill>
                </a:rPr>
                <a:t>탐지 후 자동으로 원본 이미지와 검출 이미지를 저장</a:t>
              </a:r>
              <a:endParaRPr lang="ko-KR" altLang="en-US">
                <a:solidFill>
                  <a:srgbClr val="002060"/>
                </a:solidFill>
              </a:endParaRPr>
            </a:p>
            <a:p>
              <a:pPr marL="257040" lvl="0" indent="-257040">
                <a:buFont typeface="Wingdings"/>
                <a:buChar char="Ø"/>
                <a:defRPr/>
              </a:pPr>
              <a:endParaRPr lang="ko-KR" altLang="en-US">
                <a:solidFill>
                  <a:srgbClr val="002060"/>
                </a:solidFill>
              </a:endParaRPr>
            </a:p>
            <a:p>
              <a:pPr marL="257040" lvl="0" indent="-257040">
                <a:buFont typeface="Wingdings"/>
                <a:buChar char="Ø"/>
                <a:defRPr/>
              </a:pPr>
              <a:r>
                <a:rPr lang="ko-KR" altLang="en-US">
                  <a:solidFill>
                    <a:srgbClr val="002060"/>
                  </a:solidFill>
                </a:rPr>
                <a:t>이미지 저장 경로는 </a:t>
              </a:r>
              <a:r>
                <a:rPr lang="en-US" altLang="ko-KR">
                  <a:solidFill>
                    <a:srgbClr val="002060"/>
                  </a:solidFill>
                </a:rPr>
                <a:t>C</a:t>
              </a:r>
              <a:r>
                <a:rPr lang="ko-KR" altLang="en-US">
                  <a:solidFill>
                    <a:srgbClr val="002060"/>
                  </a:solidFill>
                </a:rPr>
                <a:t>드라이브 유저 계정 폴더에 </a:t>
              </a:r>
              <a:r>
                <a:rPr lang="en-US" altLang="ko-KR">
                  <a:solidFill>
                    <a:srgbClr val="002060"/>
                  </a:solidFill>
                </a:rPr>
                <a:t>TWCV </a:t>
              </a:r>
              <a:r>
                <a:rPr lang="ko-KR" altLang="en-US">
                  <a:solidFill>
                    <a:srgbClr val="002060"/>
                  </a:solidFill>
                </a:rPr>
                <a:t>폴더에 저장</a:t>
              </a:r>
              <a:endParaRPr lang="ko-KR" altLang="en-US">
                <a:solidFill>
                  <a:srgbClr val="002060"/>
                </a:solidFill>
              </a:endParaRPr>
            </a:p>
            <a:p>
              <a:pPr marL="257040" lvl="0" indent="-257040">
                <a:buFont typeface="Wingdings"/>
                <a:buChar char="Ø"/>
                <a:defRPr/>
              </a:pPr>
              <a:endParaRPr lang="ko-KR" altLang="en-US">
                <a:solidFill>
                  <a:srgbClr val="002060"/>
                </a:solidFill>
              </a:endParaRPr>
            </a:p>
            <a:p>
              <a:pPr marL="257040" lvl="0" indent="-257040">
                <a:buFont typeface="Wingdings"/>
                <a:buChar char="Ø"/>
                <a:defRPr/>
              </a:pPr>
              <a:r>
                <a:rPr lang="ko-KR" altLang="en-US">
                  <a:solidFill>
                    <a:srgbClr val="002060"/>
                  </a:solidFill>
                </a:rPr>
                <a:t>저장된 이미지는 트레이 종류 별로 각각 다른 이름으로 저장</a:t>
              </a:r>
              <a:endParaRPr lang="ko-KR" altLang="en-US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3302367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9650" y="720090"/>
            <a:ext cx="2936734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이전 개발 단계</a:t>
            </a:r>
            <a:endParaRPr lang="ko-KR" altLang="en-US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grpSp>
        <p:nvGrpSpPr>
          <p:cNvPr id="43" name=""/>
          <p:cNvGrpSpPr/>
          <p:nvPr/>
        </p:nvGrpSpPr>
        <p:grpSpPr>
          <a:xfrm rot="0">
            <a:off x="880147" y="1967938"/>
            <a:ext cx="10431705" cy="3992229"/>
            <a:chOff x="916533" y="1967938"/>
            <a:chExt cx="10431705" cy="3992229"/>
          </a:xfrm>
        </p:grpSpPr>
        <p:grpSp>
          <p:nvGrpSpPr>
            <p:cNvPr id="42" name=""/>
            <p:cNvGrpSpPr/>
            <p:nvPr/>
          </p:nvGrpSpPr>
          <p:grpSpPr>
            <a:xfrm rot="0">
              <a:off x="916533" y="1967938"/>
              <a:ext cx="6342605" cy="3992229"/>
              <a:chOff x="908595" y="1912376"/>
              <a:chExt cx="6342605" cy="3992229"/>
            </a:xfrm>
          </p:grpSpPr>
          <p:pic>
            <p:nvPicPr>
              <p:cNvPr id="29" name="Picture 1"/>
              <p:cNvPicPr>
                <a:picLocks noChangeAspect="1"/>
              </p:cNvPicPr>
              <p:nvPr/>
            </p:nvPicPr>
            <p:blipFill rotWithShape="1">
              <a:blip r:embed="rId2"/>
              <a:stretch>
                <a:fillRect/>
              </a:stretch>
            </p:blipFill>
            <p:spPr>
              <a:xfrm>
                <a:off x="908595" y="2095621"/>
                <a:ext cx="4716780" cy="380898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sp>
            <p:nvSpPr>
              <p:cNvPr id="30" name="타원 29"/>
              <p:cNvSpPr/>
              <p:nvPr/>
            </p:nvSpPr>
            <p:spPr>
              <a:xfrm>
                <a:off x="4484914" y="4223658"/>
                <a:ext cx="418012" cy="391886"/>
              </a:xfrm>
              <a:prstGeom prst="ellipse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31" name="TextBox 6"/>
              <p:cNvSpPr txBox="1"/>
              <p:nvPr/>
            </p:nvSpPr>
            <p:spPr>
              <a:xfrm>
                <a:off x="1155200" y="1912376"/>
                <a:ext cx="6096000" cy="3717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1900" b="1">
                    <a:solidFill>
                      <a:srgbClr val="502962"/>
                    </a:solidFill>
                  </a:rPr>
                  <a:t> 1   2   3   4 </a:t>
                </a:r>
                <a:r>
                  <a:rPr lang="ko-KR" altLang="en-US" sz="1900" b="1">
                    <a:solidFill>
                      <a:srgbClr val="502962"/>
                    </a:solidFill>
                  </a:rPr>
                  <a:t>  </a:t>
                </a:r>
                <a:r>
                  <a:rPr lang="en-US" altLang="ko-KR" sz="1900" b="1">
                    <a:solidFill>
                      <a:srgbClr val="502962"/>
                    </a:solidFill>
                  </a:rPr>
                  <a:t>...</a:t>
                </a:r>
                <a:endParaRPr lang="en-US" altLang="ko-KR" sz="1900" b="1">
                  <a:solidFill>
                    <a:srgbClr val="502962"/>
                  </a:solidFill>
                </a:endParaRPr>
              </a:p>
            </p:txBody>
          </p:sp>
          <p:sp>
            <p:nvSpPr>
              <p:cNvPr id="32" name="TextBox 33"/>
              <p:cNvSpPr txBox="1"/>
              <p:nvPr/>
            </p:nvSpPr>
            <p:spPr>
              <a:xfrm>
                <a:off x="4758235" y="4015768"/>
                <a:ext cx="49638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b="1">
                    <a:solidFill>
                      <a:srgbClr val="502962"/>
                    </a:solidFill>
                  </a:rPr>
                  <a:t>69 </a:t>
                </a:r>
                <a:endParaRPr lang="ko-KR" altLang="en-US" b="1">
                  <a:solidFill>
                    <a:srgbClr val="502962"/>
                  </a:solidFill>
                </a:endParaRPr>
              </a:p>
            </p:txBody>
          </p:sp>
          <p:sp>
            <p:nvSpPr>
              <p:cNvPr id="33" name="타원 32"/>
              <p:cNvSpPr/>
              <p:nvPr/>
            </p:nvSpPr>
            <p:spPr>
              <a:xfrm>
                <a:off x="5003074" y="4567646"/>
                <a:ext cx="418012" cy="391886"/>
              </a:xfrm>
              <a:prstGeom prst="ellipse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34" name="TextBox 37"/>
              <p:cNvSpPr txBox="1"/>
              <p:nvPr/>
            </p:nvSpPr>
            <p:spPr>
              <a:xfrm>
                <a:off x="5334816" y="4379713"/>
                <a:ext cx="49638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b="1">
                    <a:solidFill>
                      <a:srgbClr val="502962"/>
                    </a:solidFill>
                  </a:rPr>
                  <a:t>80 </a:t>
                </a:r>
                <a:endParaRPr lang="ko-KR" altLang="en-US" b="1">
                  <a:solidFill>
                    <a:srgbClr val="502962"/>
                  </a:solidFill>
                </a:endParaRPr>
              </a:p>
            </p:txBody>
          </p:sp>
        </p:grpSp>
        <p:grpSp>
          <p:nvGrpSpPr>
            <p:cNvPr id="41" name=""/>
            <p:cNvGrpSpPr/>
            <p:nvPr/>
          </p:nvGrpSpPr>
          <p:grpSpPr>
            <a:xfrm rot="0">
              <a:off x="5990542" y="2166337"/>
              <a:ext cx="5357695" cy="3747831"/>
              <a:chOff x="5950855" y="2069493"/>
              <a:chExt cx="5357695" cy="3747831"/>
            </a:xfrm>
          </p:grpSpPr>
          <p:pic>
            <p:nvPicPr>
              <p:cNvPr id="38" name="Picture 3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5950855" y="2069493"/>
                <a:ext cx="5357695" cy="374783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sp>
            <p:nvSpPr>
              <p:cNvPr id="39" name="타원 38"/>
              <p:cNvSpPr/>
              <p:nvPr/>
            </p:nvSpPr>
            <p:spPr>
              <a:xfrm>
                <a:off x="9427029" y="5142412"/>
                <a:ext cx="418012" cy="391886"/>
              </a:xfrm>
              <a:prstGeom prst="ellipse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40" name="타원 39"/>
              <p:cNvSpPr/>
              <p:nvPr/>
            </p:nvSpPr>
            <p:spPr>
              <a:xfrm>
                <a:off x="9901645" y="2238103"/>
                <a:ext cx="418012" cy="391886"/>
              </a:xfrm>
              <a:prstGeom prst="ellipse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</p:grpSp>
      </p:grpSp>
      <p:pic>
        <p:nvPicPr>
          <p:cNvPr id="44" name="그림 43" descr="텍스트이(가) 표시된 사진  자동 생성된 설명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08378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9650" y="720090"/>
            <a:ext cx="2936734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이전 개발 단계</a:t>
            </a:r>
            <a:endParaRPr lang="ko-KR" altLang="en-US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grpSp>
        <p:nvGrpSpPr>
          <p:cNvPr id="55" name=""/>
          <p:cNvGrpSpPr/>
          <p:nvPr/>
        </p:nvGrpSpPr>
        <p:grpSpPr>
          <a:xfrm rot="0">
            <a:off x="6468828" y="2252546"/>
            <a:ext cx="5083835" cy="3876989"/>
            <a:chOff x="6468828" y="2252546"/>
            <a:chExt cx="5083835" cy="3876989"/>
          </a:xfrm>
        </p:grpSpPr>
        <p:pic>
          <p:nvPicPr>
            <p:cNvPr id="44" name="그림 43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6468828" y="2252546"/>
              <a:ext cx="5083835" cy="3876989"/>
            </a:xfrm>
            <a:prstGeom prst="rect">
              <a:avLst/>
            </a:prstGeom>
          </p:spPr>
        </p:pic>
        <p:sp>
          <p:nvSpPr>
            <p:cNvPr id="45" name="타원 44"/>
            <p:cNvSpPr/>
            <p:nvPr/>
          </p:nvSpPr>
          <p:spPr>
            <a:xfrm>
              <a:off x="7402385" y="4941690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46" name="타원 45"/>
            <p:cNvSpPr/>
            <p:nvPr/>
          </p:nvSpPr>
          <p:spPr>
            <a:xfrm>
              <a:off x="7168907" y="4458471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47" name="타원 46"/>
            <p:cNvSpPr/>
            <p:nvPr/>
          </p:nvSpPr>
          <p:spPr>
            <a:xfrm>
              <a:off x="8665028" y="5528987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48" name="타원 47"/>
            <p:cNvSpPr/>
            <p:nvPr/>
          </p:nvSpPr>
          <p:spPr>
            <a:xfrm>
              <a:off x="9377312" y="4788825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49" name="타원 48"/>
            <p:cNvSpPr/>
            <p:nvPr/>
          </p:nvSpPr>
          <p:spPr>
            <a:xfrm>
              <a:off x="9762494" y="5503665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50" name="타원 49"/>
            <p:cNvSpPr/>
            <p:nvPr/>
          </p:nvSpPr>
          <p:spPr>
            <a:xfrm>
              <a:off x="10133737" y="5212107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51" name="타원 50"/>
            <p:cNvSpPr/>
            <p:nvPr/>
          </p:nvSpPr>
          <p:spPr>
            <a:xfrm>
              <a:off x="10743802" y="5482989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cxnSp>
          <p:nvCxnSpPr>
            <p:cNvPr id="52" name="직선 연결선 27"/>
            <p:cNvCxnSpPr/>
            <p:nvPr/>
          </p:nvCxnSpPr>
          <p:spPr>
            <a:xfrm flipV="1">
              <a:off x="6723062" y="4052094"/>
              <a:ext cx="4699001" cy="7937"/>
            </a:xfrm>
            <a:prstGeom prst="line">
              <a:avLst/>
            </a:prstGeom>
            <a:ln w="285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29"/>
            <p:cNvSpPr txBox="1"/>
            <p:nvPr/>
          </p:nvSpPr>
          <p:spPr>
            <a:xfrm>
              <a:off x="7860527" y="3816027"/>
              <a:ext cx="3172521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100" b="1">
                  <a:solidFill>
                    <a:srgbClr val="ff0000"/>
                  </a:solidFill>
                  <a:latin typeface="맑은 고딕"/>
                  <a:ea typeface="맑은 고딕"/>
                  <a:cs typeface="Open Sans ExtraBold"/>
                </a:rPr>
                <a:t>Threshold</a:t>
              </a:r>
              <a:r>
                <a:rPr lang="ko-KR" altLang="en-US" sz="1100" b="1">
                  <a:solidFill>
                    <a:srgbClr val="ff0000"/>
                  </a:solidFill>
                  <a:latin typeface="맑은 고딕"/>
                  <a:ea typeface="맑은 고딕"/>
                  <a:cs typeface="Open Sans ExtraBold"/>
                </a:rPr>
                <a:t> </a:t>
              </a:r>
              <a:r>
                <a:rPr lang="en-US" altLang="ko-KR" sz="1100" b="1">
                  <a:solidFill>
                    <a:srgbClr val="ff0000"/>
                  </a:solidFill>
                  <a:latin typeface="맑은 고딕"/>
                  <a:ea typeface="맑은 고딕"/>
                  <a:cs typeface="Open Sans ExtraBold"/>
                </a:rPr>
                <a:t>value</a:t>
              </a:r>
              <a:r>
                <a:rPr lang="ko-KR" altLang="en-US" sz="1100" b="1">
                  <a:solidFill>
                    <a:srgbClr val="ff0000"/>
                  </a:solidFill>
                  <a:latin typeface="맑은 고딕"/>
                  <a:ea typeface="맑은 고딕"/>
                  <a:cs typeface="Open Sans ExtraBold"/>
                </a:rPr>
                <a:t> </a:t>
              </a:r>
              <a:r>
                <a:rPr lang="en-US" altLang="ko-KR" sz="1100" b="1">
                  <a:solidFill>
                    <a:srgbClr val="ff0000"/>
                  </a:solidFill>
                  <a:latin typeface="맑은 고딕"/>
                  <a:ea typeface="맑은 고딕"/>
                  <a:cs typeface="Open Sans ExtraBold"/>
                </a:rPr>
                <a:t>for</a:t>
              </a:r>
              <a:r>
                <a:rPr lang="ko-KR" altLang="en-US" sz="1100" b="1">
                  <a:solidFill>
                    <a:srgbClr val="ff0000"/>
                  </a:solidFill>
                  <a:latin typeface="맑은 고딕"/>
                  <a:ea typeface="맑은 고딕"/>
                  <a:cs typeface="Open Sans ExtraBold"/>
                </a:rPr>
                <a:t> </a:t>
              </a:r>
              <a:r>
                <a:rPr lang="en-US" altLang="ko-KR" sz="1100" b="1">
                  <a:solidFill>
                    <a:srgbClr val="ff0000"/>
                  </a:solidFill>
                  <a:latin typeface="맑은 고딕"/>
                  <a:ea typeface="맑은 고딕"/>
                  <a:cs typeface="Open Sans ExtraBold"/>
                </a:rPr>
                <a:t>fault detecting</a:t>
              </a:r>
              <a:endParaRPr lang="ko-KR" altLang="en-US" sz="1100" b="1">
                <a:solidFill>
                  <a:srgbClr val="ff0000"/>
                </a:solidFill>
                <a:latin typeface="맑은 고딕"/>
                <a:ea typeface="맑은 고딕"/>
              </a:endParaRPr>
            </a:p>
          </p:txBody>
        </p:sp>
        <p:sp>
          <p:nvSpPr>
            <p:cNvPr id="54" name="타원 53"/>
            <p:cNvSpPr/>
            <p:nvPr/>
          </p:nvSpPr>
          <p:spPr>
            <a:xfrm>
              <a:off x="9482087" y="4979325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grpSp>
        <p:nvGrpSpPr>
          <p:cNvPr id="68" name=""/>
          <p:cNvGrpSpPr/>
          <p:nvPr/>
        </p:nvGrpSpPr>
        <p:grpSpPr>
          <a:xfrm rot="0">
            <a:off x="970500" y="1967938"/>
            <a:ext cx="6176052" cy="4143126"/>
            <a:chOff x="970500" y="1967938"/>
            <a:chExt cx="6176052" cy="4143126"/>
          </a:xfrm>
        </p:grpSpPr>
        <p:sp>
          <p:nvSpPr>
            <p:cNvPr id="57" name="TextBox 6"/>
            <p:cNvSpPr txBox="1"/>
            <p:nvPr/>
          </p:nvSpPr>
          <p:spPr>
            <a:xfrm>
              <a:off x="1050552" y="1967938"/>
              <a:ext cx="6096000" cy="3733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900" b="1">
                  <a:solidFill>
                    <a:srgbClr val="502962"/>
                  </a:solidFill>
                </a:rPr>
                <a:t> 1   </a:t>
              </a:r>
              <a:r>
                <a:rPr lang="ko-KR" altLang="en-US" sz="1900" b="1">
                  <a:solidFill>
                    <a:srgbClr val="502962"/>
                  </a:solidFill>
                </a:rPr>
                <a:t> </a:t>
              </a:r>
              <a:r>
                <a:rPr lang="en-US" altLang="ko-KR" sz="1900" b="1">
                  <a:solidFill>
                    <a:srgbClr val="502962"/>
                  </a:solidFill>
                </a:rPr>
                <a:t>2   </a:t>
              </a:r>
              <a:r>
                <a:rPr lang="ko-KR" altLang="en-US" sz="1900" b="1">
                  <a:solidFill>
                    <a:srgbClr val="502962"/>
                  </a:solidFill>
                </a:rPr>
                <a:t> </a:t>
              </a:r>
              <a:r>
                <a:rPr lang="en-US" altLang="ko-KR" sz="1900" b="1">
                  <a:solidFill>
                    <a:srgbClr val="502962"/>
                  </a:solidFill>
                </a:rPr>
                <a:t>3   </a:t>
              </a:r>
              <a:r>
                <a:rPr lang="ko-KR" altLang="en-US" sz="1900" b="1">
                  <a:solidFill>
                    <a:srgbClr val="502962"/>
                  </a:solidFill>
                </a:rPr>
                <a:t> </a:t>
              </a:r>
              <a:r>
                <a:rPr lang="en-US" altLang="ko-KR" sz="1900" b="1">
                  <a:solidFill>
                    <a:srgbClr val="502962"/>
                  </a:solidFill>
                </a:rPr>
                <a:t>4 </a:t>
              </a:r>
              <a:r>
                <a:rPr lang="ko-KR" altLang="en-US" sz="1900" b="1">
                  <a:solidFill>
                    <a:srgbClr val="502962"/>
                  </a:solidFill>
                </a:rPr>
                <a:t>   </a:t>
              </a:r>
              <a:r>
                <a:rPr lang="en-US" altLang="ko-KR" sz="1900" b="1">
                  <a:solidFill>
                    <a:srgbClr val="502962"/>
                  </a:solidFill>
                </a:rPr>
                <a:t>...</a:t>
              </a:r>
              <a:endParaRPr lang="en-US" altLang="ko-KR" sz="1900" b="1">
                <a:solidFill>
                  <a:srgbClr val="502962"/>
                </a:solidFill>
              </a:endParaRPr>
            </a:p>
          </p:txBody>
        </p:sp>
        <p:pic>
          <p:nvPicPr>
            <p:cNvPr id="59" name="그림 58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970500" y="2300688"/>
              <a:ext cx="4973100" cy="3810376"/>
            </a:xfrm>
            <a:prstGeom prst="rect">
              <a:avLst/>
            </a:prstGeom>
          </p:spPr>
        </p:pic>
        <p:sp>
          <p:nvSpPr>
            <p:cNvPr id="60" name="타원 59"/>
            <p:cNvSpPr/>
            <p:nvPr/>
          </p:nvSpPr>
          <p:spPr>
            <a:xfrm>
              <a:off x="2509091" y="2726315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1" name="타원 60"/>
            <p:cNvSpPr/>
            <p:nvPr/>
          </p:nvSpPr>
          <p:spPr>
            <a:xfrm>
              <a:off x="3449975" y="3853749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2" name="타원 61"/>
            <p:cNvSpPr/>
            <p:nvPr/>
          </p:nvSpPr>
          <p:spPr>
            <a:xfrm>
              <a:off x="1036433" y="4618305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3" name="타원 62"/>
            <p:cNvSpPr/>
            <p:nvPr/>
          </p:nvSpPr>
          <p:spPr>
            <a:xfrm>
              <a:off x="1961985" y="4607154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4" name="타원 63"/>
            <p:cNvSpPr/>
            <p:nvPr/>
          </p:nvSpPr>
          <p:spPr>
            <a:xfrm>
              <a:off x="4934791" y="4624965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5" name="타원 64"/>
            <p:cNvSpPr/>
            <p:nvPr/>
          </p:nvSpPr>
          <p:spPr>
            <a:xfrm>
              <a:off x="4909391" y="2732030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6" name="타원 65"/>
            <p:cNvSpPr/>
            <p:nvPr/>
          </p:nvSpPr>
          <p:spPr>
            <a:xfrm>
              <a:off x="3947366" y="5009140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7" name="타원 66"/>
            <p:cNvSpPr/>
            <p:nvPr/>
          </p:nvSpPr>
          <p:spPr>
            <a:xfrm>
              <a:off x="5439616" y="5371090"/>
              <a:ext cx="418012" cy="391886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69" name="그림 68" descr="텍스트이(가) 표시된 사진  자동 생성된 설명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710983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9650" y="720090"/>
            <a:ext cx="2936734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이전 개발 단계</a:t>
            </a:r>
            <a:endParaRPr lang="ko-KR" altLang="en-US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grpSp>
        <p:nvGrpSpPr>
          <p:cNvPr id="68" name=""/>
          <p:cNvGrpSpPr/>
          <p:nvPr/>
        </p:nvGrpSpPr>
        <p:grpSpPr>
          <a:xfrm rot="0">
            <a:off x="374383" y="2039994"/>
            <a:ext cx="11443234" cy="4339158"/>
            <a:chOff x="327790" y="2039994"/>
            <a:chExt cx="11443234" cy="4339158"/>
          </a:xfrm>
        </p:grpSpPr>
        <p:pic>
          <p:nvPicPr>
            <p:cNvPr id="47" name="그림 46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327790" y="2086858"/>
              <a:ext cx="5621344" cy="4245429"/>
            </a:xfrm>
            <a:prstGeom prst="rect">
              <a:avLst/>
            </a:prstGeom>
          </p:spPr>
        </p:pic>
        <p:grpSp>
          <p:nvGrpSpPr>
            <p:cNvPr id="67" name=""/>
            <p:cNvGrpSpPr/>
            <p:nvPr/>
          </p:nvGrpSpPr>
          <p:grpSpPr>
            <a:xfrm rot="0">
              <a:off x="6187120" y="2039994"/>
              <a:ext cx="5583903" cy="4339158"/>
              <a:chOff x="6187121" y="2044225"/>
              <a:chExt cx="5583903" cy="4339158"/>
            </a:xfrm>
          </p:grpSpPr>
          <p:pic>
            <p:nvPicPr>
              <p:cNvPr id="46" name="그림 45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6187121" y="2044225"/>
                <a:ext cx="5583903" cy="4339158"/>
              </a:xfrm>
              <a:prstGeom prst="rect">
                <a:avLst/>
              </a:prstGeom>
            </p:spPr>
          </p:pic>
          <p:sp>
            <p:nvSpPr>
              <p:cNvPr id="48" name="타원 47"/>
              <p:cNvSpPr/>
              <p:nvPr/>
            </p:nvSpPr>
            <p:spPr>
              <a:xfrm>
                <a:off x="6810103" y="2926080"/>
                <a:ext cx="531223" cy="51380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49" name="타원 48"/>
              <p:cNvSpPr/>
              <p:nvPr/>
            </p:nvSpPr>
            <p:spPr>
              <a:xfrm>
                <a:off x="8425543" y="4184469"/>
                <a:ext cx="531223" cy="51380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8969828" y="5869577"/>
                <a:ext cx="531223" cy="51380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1" name="타원 50"/>
              <p:cNvSpPr/>
              <p:nvPr/>
            </p:nvSpPr>
            <p:spPr>
              <a:xfrm>
                <a:off x="7289075" y="4598126"/>
                <a:ext cx="531223" cy="51380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2" name="타원 51"/>
              <p:cNvSpPr/>
              <p:nvPr/>
            </p:nvSpPr>
            <p:spPr>
              <a:xfrm>
                <a:off x="10040983" y="3300549"/>
                <a:ext cx="531223" cy="51380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3" name="타원 52"/>
              <p:cNvSpPr/>
              <p:nvPr/>
            </p:nvSpPr>
            <p:spPr>
              <a:xfrm>
                <a:off x="11125200" y="2451463"/>
                <a:ext cx="531223" cy="51380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10075817" y="4624251"/>
                <a:ext cx="531223" cy="51380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5" name="타원 54"/>
              <p:cNvSpPr/>
              <p:nvPr/>
            </p:nvSpPr>
            <p:spPr>
              <a:xfrm>
                <a:off x="6196149" y="4985657"/>
                <a:ext cx="531223" cy="51380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6" name="타원 55"/>
              <p:cNvSpPr/>
              <p:nvPr/>
            </p:nvSpPr>
            <p:spPr>
              <a:xfrm>
                <a:off x="6757852" y="5425440"/>
                <a:ext cx="531223" cy="51380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10032274" y="2107475"/>
                <a:ext cx="574766" cy="452845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8" name="직사각형 57"/>
              <p:cNvSpPr/>
              <p:nvPr/>
            </p:nvSpPr>
            <p:spPr>
              <a:xfrm>
                <a:off x="8948056" y="2895600"/>
                <a:ext cx="574766" cy="483326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59" name="직사각형 58"/>
              <p:cNvSpPr/>
              <p:nvPr/>
            </p:nvSpPr>
            <p:spPr>
              <a:xfrm>
                <a:off x="11142616" y="4149635"/>
                <a:ext cx="587829" cy="431074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60" name="직사각형 59"/>
              <p:cNvSpPr/>
              <p:nvPr/>
            </p:nvSpPr>
            <p:spPr>
              <a:xfrm>
                <a:off x="11138263" y="4659086"/>
                <a:ext cx="574766" cy="431074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61" name="직사각형 60"/>
              <p:cNvSpPr/>
              <p:nvPr/>
            </p:nvSpPr>
            <p:spPr>
              <a:xfrm>
                <a:off x="10598331" y="4650378"/>
                <a:ext cx="574766" cy="431074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6274526" y="4175761"/>
                <a:ext cx="574766" cy="431074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63" name="직사각형 62"/>
              <p:cNvSpPr/>
              <p:nvPr/>
            </p:nvSpPr>
            <p:spPr>
              <a:xfrm>
                <a:off x="6278880" y="4606835"/>
                <a:ext cx="574766" cy="431074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10097589" y="5560424"/>
                <a:ext cx="574766" cy="431074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10093234" y="5103224"/>
                <a:ext cx="574766" cy="431074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9509760" y="5904413"/>
                <a:ext cx="574766" cy="431074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</p:grpSp>
      </p:grpSp>
      <p:pic>
        <p:nvPicPr>
          <p:cNvPr id="69" name="그림 68" descr="텍스트이(가) 표시된 사진  자동 생성된 설명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1302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그림 82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4"/>
          <a:srcRect t="18150"/>
          <a:stretch>
            <a:fillRect/>
          </a:stretch>
        </p:blipFill>
        <p:spPr>
          <a:xfrm>
            <a:off x="689808" y="1192376"/>
            <a:ext cx="10812384" cy="4842123"/>
          </a:xfrm>
          <a:prstGeom prst="rect">
            <a:avLst/>
          </a:prstGeom>
        </p:spPr>
      </p:pic>
      <p:sp>
        <p:nvSpPr>
          <p:cNvPr id="93" name="TextBox 4"/>
          <p:cNvSpPr txBox="1"/>
          <p:nvPr/>
        </p:nvSpPr>
        <p:spPr>
          <a:xfrm>
            <a:off x="1009650" y="720090"/>
            <a:ext cx="2936734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이전 개발 단계</a:t>
            </a:r>
            <a:endParaRPr lang="ko-KR" altLang="en-US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306330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그림 82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09650" y="720090"/>
            <a:ext cx="5833858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트레이 사이즈로 이미지 보정 </a:t>
            </a:r>
            <a:endParaRPr lang="ko-KR" altLang="en-US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grpSp>
        <p:nvGrpSpPr>
          <p:cNvPr id="87" name=""/>
          <p:cNvGrpSpPr/>
          <p:nvPr/>
        </p:nvGrpSpPr>
        <p:grpSpPr>
          <a:xfrm rot="0">
            <a:off x="498370" y="1800225"/>
            <a:ext cx="11195259" cy="4451151"/>
            <a:chOff x="673965" y="1409615"/>
            <a:chExt cx="11195259" cy="4451151"/>
          </a:xfrm>
        </p:grpSpPr>
        <p:pic>
          <p:nvPicPr>
            <p:cNvPr id="84" name="그림 83"/>
            <p:cNvPicPr>
              <a:picLocks noChangeAspect="1"/>
            </p:cNvPicPr>
            <p:nvPr/>
          </p:nvPicPr>
          <p:blipFill rotWithShape="1">
            <a:blip r:embed="rId4"/>
            <a:srcRect l="16980" t="1700" r="10200" b="3790"/>
            <a:stretch>
              <a:fillRect/>
            </a:stretch>
          </p:blipFill>
          <p:spPr>
            <a:xfrm>
              <a:off x="673965" y="1413280"/>
              <a:ext cx="5374410" cy="4443820"/>
            </a:xfrm>
            <a:prstGeom prst="rect">
              <a:avLst/>
            </a:prstGeom>
            <a:ln>
              <a:solidFill>
                <a:schemeClr val="dk1"/>
              </a:solidFill>
            </a:ln>
          </p:spPr>
        </p:pic>
        <p:pic>
          <p:nvPicPr>
            <p:cNvPr id="86" name="그림 85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6276975" y="1409615"/>
              <a:ext cx="5592249" cy="4451151"/>
            </a:xfrm>
            <a:prstGeom prst="rect">
              <a:avLst/>
            </a:prstGeom>
            <a:ln>
              <a:solidFill>
                <a:schemeClr val="dk1"/>
              </a:solidFill>
            </a:ln>
          </p:spPr>
        </p:pic>
      </p:grpSp>
      <p:pic>
        <p:nvPicPr>
          <p:cNvPr id="89" name="그림 88"/>
          <p:cNvPicPr>
            <a:picLocks noChangeAspect="1"/>
          </p:cNvPicPr>
          <p:nvPr/>
        </p:nvPicPr>
        <p:blipFill rotWithShape="1">
          <a:blip r:embed="rId6"/>
          <a:srcRect l="210" t="510"/>
          <a:stretch>
            <a:fillRect/>
          </a:stretch>
        </p:blipFill>
        <p:spPr>
          <a:xfrm>
            <a:off x="3431939" y="1800225"/>
            <a:ext cx="5328122" cy="4411042"/>
          </a:xfrm>
          <a:prstGeom prst="rect">
            <a:avLst/>
          </a:prstGeom>
          <a:ln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1634948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그림 82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09650" y="720090"/>
            <a:ext cx="5833858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트레이 사이즈로 이미지 보정 </a:t>
            </a:r>
            <a:endParaRPr lang="ko-KR" altLang="en-US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pic>
        <p:nvPicPr>
          <p:cNvPr id="86" name="그림 8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24853" y="1800225"/>
            <a:ext cx="5592249" cy="4451151"/>
          </a:xfrm>
          <a:prstGeom prst="rect">
            <a:avLst/>
          </a:prstGeom>
          <a:ln>
            <a:solidFill>
              <a:schemeClr val="dk1"/>
            </a:solidFill>
          </a:ln>
        </p:spPr>
      </p:pic>
      <p:sp>
        <p:nvSpPr>
          <p:cNvPr id="90" name="TextBox 6"/>
          <p:cNvSpPr txBox="1"/>
          <p:nvPr/>
        </p:nvSpPr>
        <p:spPr>
          <a:xfrm>
            <a:off x="6275866" y="2552927"/>
            <a:ext cx="5490218" cy="3103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7040" lvl="0" indent="-257040">
              <a:buFont typeface="Wingdings"/>
              <a:buChar char="Ø"/>
              <a:defRPr/>
            </a:pPr>
            <a:r>
              <a:rPr lang="ko-KR" altLang="en-US">
                <a:solidFill>
                  <a:srgbClr val="002060"/>
                </a:solidFill>
              </a:rPr>
              <a:t>트레이를 캡쳐한 사진을 그레이 이미지로 변환</a:t>
            </a:r>
            <a:endParaRPr lang="ko-KR" altLang="en-US">
              <a:solidFill>
                <a:srgbClr val="002060"/>
              </a:solidFill>
            </a:endParaRPr>
          </a:p>
          <a:p>
            <a:pPr marL="257040" lvl="0" indent="-257040">
              <a:buFont typeface="Wingdings"/>
              <a:buChar char="Ø"/>
              <a:defRPr/>
            </a:pPr>
            <a:endParaRPr lang="en-US" altLang="ko-KR">
              <a:solidFill>
                <a:srgbClr val="002060"/>
              </a:solidFill>
            </a:endParaRPr>
          </a:p>
          <a:p>
            <a:pPr marL="257040" lvl="0" indent="-257040">
              <a:buFont typeface="Wingdings"/>
              <a:buChar char="Ø"/>
              <a:defRPr/>
            </a:pPr>
            <a:r>
              <a:rPr lang="ko-KR" altLang="en-US">
                <a:solidFill>
                  <a:srgbClr val="002060"/>
                </a:solidFill>
              </a:rPr>
              <a:t>변환된 이미지의 윤곽선을 그린 후 윤곽선으로 형성된 면적의 일정 값 이상의 윤곽선만 표시</a:t>
            </a:r>
            <a:endParaRPr lang="ko-KR" altLang="en-US">
              <a:solidFill>
                <a:srgbClr val="002060"/>
              </a:solidFill>
            </a:endParaRPr>
          </a:p>
          <a:p>
            <a:pPr marL="257040" lvl="0" indent="-257040">
              <a:buFont typeface="Wingdings"/>
              <a:buChar char="Ø"/>
              <a:defRPr/>
            </a:pPr>
            <a:endParaRPr lang="ko-KR" altLang="en-US">
              <a:solidFill>
                <a:srgbClr val="002060"/>
              </a:solidFill>
            </a:endParaRPr>
          </a:p>
          <a:p>
            <a:pPr marL="257040" lvl="0" indent="-257040">
              <a:buFont typeface="Wingdings"/>
              <a:buChar char="Ø"/>
              <a:defRPr/>
            </a:pPr>
            <a:r>
              <a:rPr lang="ko-KR" altLang="en-US">
                <a:solidFill>
                  <a:srgbClr val="002060"/>
                </a:solidFill>
              </a:rPr>
              <a:t>최종적으로 남은 윤곽선의 각 꼭지점을 구한 뒤 이미지 보정</a:t>
            </a:r>
            <a:endParaRPr lang="ko-KR" altLang="en-US">
              <a:solidFill>
                <a:srgbClr val="002060"/>
              </a:solidFill>
            </a:endParaRPr>
          </a:p>
          <a:p>
            <a:pPr marL="257040" lvl="0" indent="-257040">
              <a:buFont typeface="Wingdings"/>
              <a:buChar char="Ø"/>
              <a:defRPr/>
            </a:pPr>
            <a:endParaRPr lang="ko-KR" altLang="en-US">
              <a:solidFill>
                <a:srgbClr val="002060"/>
              </a:solidFill>
            </a:endParaRPr>
          </a:p>
          <a:p>
            <a:pPr marL="257040" lvl="0" indent="-257040">
              <a:buFont typeface="Wingdings"/>
              <a:buChar char="Ø"/>
              <a:defRPr/>
            </a:pPr>
            <a:r>
              <a:rPr lang="ko-KR" altLang="en-US">
                <a:solidFill>
                  <a:srgbClr val="002060"/>
                </a:solidFill>
              </a:rPr>
              <a:t>카메라의 각도</a:t>
            </a:r>
            <a:r>
              <a:rPr lang="en-US" altLang="ko-KR">
                <a:solidFill>
                  <a:srgbClr val="002060"/>
                </a:solidFill>
              </a:rPr>
              <a:t>,</a:t>
            </a:r>
            <a:r>
              <a:rPr lang="ko-KR" altLang="en-US">
                <a:solidFill>
                  <a:srgbClr val="002060"/>
                </a:solidFill>
              </a:rPr>
              <a:t> 줌</a:t>
            </a:r>
            <a:r>
              <a:rPr lang="en-US" altLang="ko-KR">
                <a:solidFill>
                  <a:srgbClr val="002060"/>
                </a:solidFill>
              </a:rPr>
              <a:t>,</a:t>
            </a:r>
            <a:r>
              <a:rPr lang="ko-KR" altLang="en-US">
                <a:solidFill>
                  <a:srgbClr val="002060"/>
                </a:solidFill>
              </a:rPr>
              <a:t> 초점이 잘 못되어 트레이의  윤곽선이 일부 잘리거나 흐릿하게 보일경우       이미지 보정이 안됨</a:t>
            </a:r>
            <a:endParaRPr lang="ko-KR" altLang="en-US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715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그림 82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09650" y="720090"/>
            <a:ext cx="6146659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xmlns:mc="http://schemas.openxmlformats.org/markup-compatibility/2006" xmlns:hp="http://schemas.haansoft.com/office/presentation/8.0" lang="en-US" sz="3600" b="0" i="0" u="none" strike="noStrike" baseline="0" mc:Ignorable="hp" hp:hslEmbossed="0">
                <a:solidFill>
                  <a:srgbClr val="1f2a5a"/>
                </a:solidFill>
                <a:latin typeface="휴먼둥근헤드라인"/>
                <a:ea typeface="휴먼둥근헤드라인"/>
                <a:cs typeface="휴먼둥근헤드라인"/>
              </a:rPr>
              <a:t>TWCV </a:t>
            </a:r>
            <a:r>
              <a:rPr xmlns:mc="http://schemas.openxmlformats.org/markup-compatibility/2006" xmlns:hp="http://schemas.haansoft.com/office/presentation/8.0" lang="ko-KR" sz="3600" b="0" i="0" u="none" strike="noStrike" baseline="0" mc:Ignorable="hp" hp:hslEmbossed="0">
                <a:solidFill>
                  <a:srgbClr val="1f2a5a"/>
                </a:solidFill>
                <a:latin typeface="휴먼둥근헤드라인"/>
                <a:ea typeface="휴먼둥근헤드라인"/>
                <a:cs typeface="휴먼둥근헤드라인"/>
              </a:rPr>
              <a:t>프로토타입 소프트웨어</a:t>
            </a:r>
            <a:endParaRPr lang="ko-KR" altLang="en-US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grpSp>
        <p:nvGrpSpPr>
          <p:cNvPr id="96" name=""/>
          <p:cNvGrpSpPr/>
          <p:nvPr/>
        </p:nvGrpSpPr>
        <p:grpSpPr>
          <a:xfrm rot="0">
            <a:off x="437777" y="1803890"/>
            <a:ext cx="11316445" cy="4443820"/>
            <a:chOff x="498370" y="1803890"/>
            <a:chExt cx="11316445" cy="4443820"/>
          </a:xfrm>
        </p:grpSpPr>
        <p:pic>
          <p:nvPicPr>
            <p:cNvPr id="92" name="그림 91"/>
            <p:cNvPicPr>
              <a:picLocks noChangeAspect="1"/>
            </p:cNvPicPr>
            <p:nvPr/>
          </p:nvPicPr>
          <p:blipFill rotWithShape="1">
            <a:blip r:embed="rId4"/>
            <a:srcRect l="16980" t="1700" r="10200" b="3790"/>
            <a:stretch>
              <a:fillRect/>
            </a:stretch>
          </p:blipFill>
          <p:spPr>
            <a:xfrm>
              <a:off x="498370" y="1803890"/>
              <a:ext cx="5374410" cy="4443820"/>
            </a:xfrm>
            <a:prstGeom prst="rect">
              <a:avLst/>
            </a:prstGeom>
            <a:ln>
              <a:solidFill>
                <a:schemeClr val="dk1"/>
              </a:solidFill>
            </a:ln>
          </p:spPr>
        </p:pic>
        <p:pic>
          <p:nvPicPr>
            <p:cNvPr id="93" name="그림 92"/>
            <p:cNvPicPr>
              <a:picLocks noChangeAspect="1"/>
            </p:cNvPicPr>
            <p:nvPr/>
          </p:nvPicPr>
          <p:blipFill rotWithShape="1">
            <a:blip r:embed="rId5"/>
            <a:srcRect l="16480" t="11460" r="14090" b="10300"/>
            <a:stretch>
              <a:fillRect/>
            </a:stretch>
          </p:blipFill>
          <p:spPr>
            <a:xfrm>
              <a:off x="6096000" y="2079624"/>
              <a:ext cx="5718816" cy="4024985"/>
            </a:xfrm>
            <a:prstGeom prst="rect">
              <a:avLst/>
            </a:prstGeom>
            <a:ln>
              <a:solidFill>
                <a:schemeClr val="dk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835030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그림 82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303669" y="377051"/>
            <a:ext cx="1480857" cy="24681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99547" y="730271"/>
            <a:ext cx="6386364" cy="5539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3600" spc="-150">
                <a:solidFill>
                  <a:srgbClr val="1f2a5a"/>
                </a:solidFill>
                <a:latin typeface="휴먼둥근헤드라인"/>
                <a:ea typeface="휴먼둥근헤드라인"/>
                <a:cs typeface="Open Sans ExtraBold"/>
              </a:rPr>
              <a:t>설치가 간편한 응용 프로그램화</a:t>
            </a:r>
            <a:endParaRPr lang="ko-KR" altLang="en-US" sz="3600" spc="-150">
              <a:solidFill>
                <a:srgbClr val="1f2a5a"/>
              </a:solidFill>
              <a:latin typeface="휴먼둥근헤드라인"/>
              <a:ea typeface="휴먼둥근헤드라인"/>
              <a:cs typeface="Open Sans ExtraBold"/>
            </a:endParaRPr>
          </a:p>
        </p:txBody>
      </p:sp>
      <p:sp>
        <p:nvSpPr>
          <p:cNvPr id="1028" name="TextBox 10"/>
          <p:cNvSpPr txBox="1"/>
          <p:nvPr/>
        </p:nvSpPr>
        <p:spPr>
          <a:xfrm>
            <a:off x="999547" y="2282472"/>
            <a:ext cx="5402867" cy="3259172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윈도우</a:t>
            </a:r>
            <a:r>
              <a: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기반 </a:t>
            </a:r>
            <a:r>
              <a: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EXE </a:t>
            </a: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프로그램 </a:t>
            </a:r>
            <a:r>
              <a: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설치가 간편 </a:t>
            </a:r>
            <a:endPara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TinyWave Computer Vision </a:t>
            </a: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제공 기능</a:t>
            </a:r>
            <a:endPara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- 4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종류의 트레이 부품 카운팅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Missing 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탐지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두개이상의 파트가 있는곳 탐지 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빈 곳과 중복으로 있는 셀 수 표시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원본 이미지</a:t>
            </a: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검출 이미지 자동 저장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</a:t>
            </a:r>
            <a:endPara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1030" name="그림 102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30890" y="1662038"/>
            <a:ext cx="4695971" cy="469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5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248</ep:Words>
  <ep:PresentationFormat>사용자 지정</ep:PresentationFormat>
  <ep:Paragraphs>54</ep:Paragraphs>
  <ep:Slides>13</ep:Slides>
  <ep:Notes>8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2023-04-04T13:27:46.000</dcterms:created>
  <dc:creator>Sean Lee</dc:creator>
  <cp:lastModifiedBy>sjmbe</cp:lastModifiedBy>
  <dcterms:modified xsi:type="dcterms:W3CDTF">2023-07-26T08:56:04.118</dcterms:modified>
  <cp:revision>73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